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7" r:id="rId2"/>
    <p:sldId id="258" r:id="rId3"/>
    <p:sldId id="263" r:id="rId4"/>
    <p:sldId id="284" r:id="rId5"/>
    <p:sldId id="264" r:id="rId6"/>
    <p:sldId id="266" r:id="rId7"/>
    <p:sldId id="285" r:id="rId8"/>
    <p:sldId id="286" r:id="rId9"/>
    <p:sldId id="287" r:id="rId10"/>
    <p:sldId id="282" r:id="rId11"/>
    <p:sldId id="288" r:id="rId12"/>
    <p:sldId id="289" r:id="rId13"/>
    <p:sldId id="265" r:id="rId14"/>
    <p:sldId id="290" r:id="rId15"/>
    <p:sldId id="283" r:id="rId16"/>
    <p:sldId id="281" r:id="rId17"/>
    <p:sldId id="268" r:id="rId18"/>
    <p:sldId id="291" r:id="rId19"/>
    <p:sldId id="293" r:id="rId20"/>
    <p:sldId id="298" r:id="rId21"/>
    <p:sldId id="271" r:id="rId22"/>
    <p:sldId id="272" r:id="rId23"/>
    <p:sldId id="304" r:id="rId24"/>
    <p:sldId id="295" r:id="rId25"/>
    <p:sldId id="273" r:id="rId26"/>
    <p:sldId id="294" r:id="rId27"/>
    <p:sldId id="270" r:id="rId28"/>
    <p:sldId id="296" r:id="rId29"/>
    <p:sldId id="274" r:id="rId30"/>
    <p:sldId id="297" r:id="rId31"/>
    <p:sldId id="275" r:id="rId32"/>
    <p:sldId id="277" r:id="rId33"/>
    <p:sldId id="300" r:id="rId34"/>
    <p:sldId id="301" r:id="rId35"/>
    <p:sldId id="306" r:id="rId36"/>
    <p:sldId id="305" r:id="rId37"/>
    <p:sldId id="278" r:id="rId38"/>
    <p:sldId id="303" r:id="rId39"/>
    <p:sldId id="3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D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90"/>
    <p:restoredTop sz="86430"/>
  </p:normalViewPr>
  <p:slideViewPr>
    <p:cSldViewPr snapToGrid="0" snapToObjects="1">
      <p:cViewPr varScale="1">
        <p:scale>
          <a:sx n="130" d="100"/>
          <a:sy n="130" d="100"/>
        </p:scale>
        <p:origin x="432" y="17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5" d="100"/>
          <a:sy n="95" d="100"/>
        </p:scale>
        <p:origin x="436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73C3EC-4AD3-034E-93B5-83F1ADA6BF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132CF8C-6F4E-B641-9301-8688903C75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00CCD-8C69-2249-9D57-3980C37A69C2}" type="datetimeFigureOut">
              <a:rPr lang="en-US" smtClean="0"/>
              <a:t>10/21/21</a:t>
            </a:fld>
            <a:endParaRPr lang="en-US"/>
          </a:p>
        </p:txBody>
      </p:sp>
      <p:sp>
        <p:nvSpPr>
          <p:cNvPr id="4" name="Footer Placeholder 3">
            <a:extLst>
              <a:ext uri="{FF2B5EF4-FFF2-40B4-BE49-F238E27FC236}">
                <a16:creationId xmlns:a16="http://schemas.microsoft.com/office/drawing/2014/main" id="{C9E5F983-0017-644D-AD99-46FFAE4F86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F1A639-A546-0F4C-BE37-995CAA0603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DEBE0D-58E0-1A46-990C-51F97F227D08}" type="slidenum">
              <a:rPr lang="en-US" smtClean="0"/>
              <a:t>‹#›</a:t>
            </a:fld>
            <a:endParaRPr lang="en-US"/>
          </a:p>
        </p:txBody>
      </p:sp>
    </p:spTree>
    <p:extLst>
      <p:ext uri="{BB962C8B-B14F-4D97-AF65-F5344CB8AC3E}">
        <p14:creationId xmlns:p14="http://schemas.microsoft.com/office/powerpoint/2010/main" val="2058831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DB957-39B3-C648-BE1D-B4D27280EC13}"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69496-13FE-694F-9196-C0BD02CBBE43}" type="slidenum">
              <a:rPr lang="en-US" smtClean="0"/>
              <a:t>‹#›</a:t>
            </a:fld>
            <a:endParaRPr lang="en-US"/>
          </a:p>
        </p:txBody>
      </p:sp>
    </p:spTree>
    <p:extLst>
      <p:ext uri="{BB962C8B-B14F-4D97-AF65-F5344CB8AC3E}">
        <p14:creationId xmlns:p14="http://schemas.microsoft.com/office/powerpoint/2010/main" val="3686870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Similarity search is the most general term used for a range of mechanisms which share the principle of searching (typically, very large) spaces of objects where the only available comparator is the similarity between any pair of objects. This is becoming increasingly important in an age of large information repositories where the objects contained do not possess any natural order, for example large collections of images, sounds and other sophisticated digital objects. Nearest </a:t>
            </a:r>
            <a:r>
              <a:rPr lang="en-HK" sz="1200" b="0" i="0" u="none" strike="noStrike" kern="1200" dirty="0" err="1">
                <a:solidFill>
                  <a:schemeClr val="tx1"/>
                </a:solidFill>
                <a:effectLst/>
                <a:latin typeface="+mn-lt"/>
                <a:ea typeface="+mn-ea"/>
                <a:cs typeface="+mn-cs"/>
              </a:rPr>
              <a:t>neighbor</a:t>
            </a:r>
            <a:r>
              <a:rPr lang="en-HK" sz="1200" b="0" i="0" u="none" strike="noStrike" kern="1200" dirty="0">
                <a:solidFill>
                  <a:schemeClr val="tx1"/>
                </a:solidFill>
                <a:effectLst/>
                <a:latin typeface="+mn-lt"/>
                <a:ea typeface="+mn-ea"/>
                <a:cs typeface="+mn-cs"/>
              </a:rPr>
              <a:t> search and range queries are important subclasses of similarity search, and a number of solutions exist.</a:t>
            </a:r>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a:t>
            </a:fld>
            <a:endParaRPr lang="en-US"/>
          </a:p>
        </p:txBody>
      </p:sp>
    </p:spTree>
    <p:extLst>
      <p:ext uri="{BB962C8B-B14F-4D97-AF65-F5344CB8AC3E}">
        <p14:creationId xmlns:p14="http://schemas.microsoft.com/office/powerpoint/2010/main" val="341891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12</a:t>
            </a:fld>
            <a:endParaRPr lang="en-US"/>
          </a:p>
        </p:txBody>
      </p:sp>
    </p:spTree>
    <p:extLst>
      <p:ext uri="{BB962C8B-B14F-4D97-AF65-F5344CB8AC3E}">
        <p14:creationId xmlns:p14="http://schemas.microsoft.com/office/powerpoint/2010/main" val="1065399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13</a:t>
            </a:fld>
            <a:endParaRPr lang="en-US"/>
          </a:p>
        </p:txBody>
      </p:sp>
    </p:spTree>
    <p:extLst>
      <p:ext uri="{BB962C8B-B14F-4D97-AF65-F5344CB8AC3E}">
        <p14:creationId xmlns:p14="http://schemas.microsoft.com/office/powerpoint/2010/main" val="166514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14</a:t>
            </a:fld>
            <a:endParaRPr lang="en-US"/>
          </a:p>
        </p:txBody>
      </p:sp>
    </p:spTree>
    <p:extLst>
      <p:ext uri="{BB962C8B-B14F-4D97-AF65-F5344CB8AC3E}">
        <p14:creationId xmlns:p14="http://schemas.microsoft.com/office/powerpoint/2010/main" val="577170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15</a:t>
            </a:fld>
            <a:endParaRPr lang="en-US"/>
          </a:p>
        </p:txBody>
      </p:sp>
    </p:spTree>
    <p:extLst>
      <p:ext uri="{BB962C8B-B14F-4D97-AF65-F5344CB8AC3E}">
        <p14:creationId xmlns:p14="http://schemas.microsoft.com/office/powerpoint/2010/main" val="411643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\delta </a:t>
            </a:r>
            <a:r>
              <a:rPr lang="en-US" sz="1200" kern="1200" dirty="0">
                <a:solidFill>
                  <a:schemeClr val="tx1"/>
                </a:solidFill>
                <a:effectLst/>
                <a:latin typeface="+mn-lt"/>
                <a:ea typeface="+mn-ea"/>
                <a:cs typeface="+mn-cs"/>
              </a:rPr>
              <a:t>is not</a:t>
            </a:r>
            <a:r>
              <a:rPr lang="en-US" altLang="zh-CN" sz="1200" kern="1200" dirty="0">
                <a:solidFill>
                  <a:schemeClr val="tx1"/>
                </a:solidFill>
                <a:effectLst/>
                <a:latin typeface="+mn-lt"/>
                <a:ea typeface="+mn-ea"/>
                <a:cs typeface="+mn-cs"/>
              </a:rPr>
              <a:t> </a:t>
            </a:r>
            <a:r>
              <a:rPr lang="en-HK" sz="1200" kern="1200" dirty="0">
                <a:solidFill>
                  <a:schemeClr val="tx1"/>
                </a:solidFill>
                <a:effectLst/>
                <a:latin typeface="+mn-lt"/>
                <a:ea typeface="+mn-ea"/>
                <a:cs typeface="+mn-cs"/>
              </a:rPr>
              <a:t>negligible</a:t>
            </a:r>
          </a:p>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16</a:t>
            </a:fld>
            <a:endParaRPr lang="en-US"/>
          </a:p>
        </p:txBody>
      </p:sp>
    </p:spTree>
    <p:extLst>
      <p:ext uri="{BB962C8B-B14F-4D97-AF65-F5344CB8AC3E}">
        <p14:creationId xmlns:p14="http://schemas.microsoft.com/office/powerpoint/2010/main" val="23890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17</a:t>
            </a:fld>
            <a:endParaRPr lang="en-US"/>
          </a:p>
        </p:txBody>
      </p:sp>
    </p:spTree>
    <p:extLst>
      <p:ext uri="{BB962C8B-B14F-4D97-AF65-F5344CB8AC3E}">
        <p14:creationId xmlns:p14="http://schemas.microsoft.com/office/powerpoint/2010/main" val="184578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kern="1200" dirty="0">
                <a:solidFill>
                  <a:schemeClr val="tx1"/>
                </a:solidFill>
                <a:effectLst/>
                <a:latin typeface="+mn-lt"/>
                <a:ea typeface="+mn-ea"/>
                <a:cs typeface="+mn-cs"/>
              </a:rPr>
              <a:t>For 90% recall we use 64</a:t>
            </a:r>
            <a:r>
              <a:rPr lang="en-HK" sz="1200" b="0" i="1" kern="1200" dirty="0">
                <a:solidFill>
                  <a:schemeClr val="tx1"/>
                </a:solidFill>
                <a:effectLst/>
                <a:latin typeface="+mn-lt"/>
                <a:ea typeface="+mn-ea"/>
                <a:cs typeface="+mn-cs"/>
              </a:rPr>
              <a:t>d, which is 64*</a:t>
            </a:r>
            <a:r>
              <a:rPr lang="en-HK" sz="1200" b="0" i="0" kern="1200" dirty="0">
                <a:solidFill>
                  <a:schemeClr val="tx1"/>
                </a:solidFill>
                <a:effectLst/>
                <a:latin typeface="+mn-lt"/>
                <a:ea typeface="+mn-ea"/>
                <a:cs typeface="+mn-cs"/>
              </a:rPr>
              <a:t>128 = </a:t>
            </a:r>
            <a:r>
              <a:rPr lang="en-HK" sz="1200" b="1" i="0" kern="1200" dirty="0">
                <a:solidFill>
                  <a:schemeClr val="tx1"/>
                </a:solidFill>
                <a:effectLst/>
                <a:latin typeface="+mn-lt"/>
                <a:ea typeface="+mn-ea"/>
                <a:cs typeface="+mn-cs"/>
              </a:rPr>
              <a:t>8192</a:t>
            </a:r>
            <a:r>
              <a:rPr lang="en-HK"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18</a:t>
            </a:fld>
            <a:endParaRPr lang="en-US"/>
          </a:p>
        </p:txBody>
      </p:sp>
    </p:spTree>
    <p:extLst>
      <p:ext uri="{BB962C8B-B14F-4D97-AF65-F5344CB8AC3E}">
        <p14:creationId xmlns:p14="http://schemas.microsoft.com/office/powerpoint/2010/main" val="3455070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19</a:t>
            </a:fld>
            <a:endParaRPr lang="en-US"/>
          </a:p>
        </p:txBody>
      </p:sp>
    </p:spTree>
    <p:extLst>
      <p:ext uri="{BB962C8B-B14F-4D97-AF65-F5344CB8AC3E}">
        <p14:creationId xmlns:p14="http://schemas.microsoft.com/office/powerpoint/2010/main" val="33003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20</a:t>
            </a:fld>
            <a:endParaRPr lang="en-US"/>
          </a:p>
        </p:txBody>
      </p:sp>
    </p:spTree>
    <p:extLst>
      <p:ext uri="{BB962C8B-B14F-4D97-AF65-F5344CB8AC3E}">
        <p14:creationId xmlns:p14="http://schemas.microsoft.com/office/powerpoint/2010/main" val="2566687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21</a:t>
            </a:fld>
            <a:endParaRPr lang="en-US"/>
          </a:p>
        </p:txBody>
      </p:sp>
    </p:spTree>
    <p:extLst>
      <p:ext uri="{BB962C8B-B14F-4D97-AF65-F5344CB8AC3E}">
        <p14:creationId xmlns:p14="http://schemas.microsoft.com/office/powerpoint/2010/main" val="1851435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4</a:t>
            </a:fld>
            <a:endParaRPr lang="en-US"/>
          </a:p>
        </p:txBody>
      </p:sp>
    </p:spTree>
    <p:extLst>
      <p:ext uri="{BB962C8B-B14F-4D97-AF65-F5344CB8AC3E}">
        <p14:creationId xmlns:p14="http://schemas.microsoft.com/office/powerpoint/2010/main" val="3682956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22</a:t>
            </a:fld>
            <a:endParaRPr lang="en-US"/>
          </a:p>
        </p:txBody>
      </p:sp>
    </p:spTree>
    <p:extLst>
      <p:ext uri="{BB962C8B-B14F-4D97-AF65-F5344CB8AC3E}">
        <p14:creationId xmlns:p14="http://schemas.microsoft.com/office/powerpoint/2010/main" val="253151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23</a:t>
            </a:fld>
            <a:endParaRPr lang="en-US"/>
          </a:p>
        </p:txBody>
      </p:sp>
    </p:spTree>
    <p:extLst>
      <p:ext uri="{BB962C8B-B14F-4D97-AF65-F5344CB8AC3E}">
        <p14:creationId xmlns:p14="http://schemas.microsoft.com/office/powerpoint/2010/main" val="15073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24</a:t>
            </a:fld>
            <a:endParaRPr lang="en-US"/>
          </a:p>
        </p:txBody>
      </p:sp>
    </p:spTree>
    <p:extLst>
      <p:ext uri="{BB962C8B-B14F-4D97-AF65-F5344CB8AC3E}">
        <p14:creationId xmlns:p14="http://schemas.microsoft.com/office/powerpoint/2010/main" val="2276590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25</a:t>
            </a:fld>
            <a:endParaRPr lang="en-US"/>
          </a:p>
        </p:txBody>
      </p:sp>
    </p:spTree>
    <p:extLst>
      <p:ext uri="{BB962C8B-B14F-4D97-AF65-F5344CB8AC3E}">
        <p14:creationId xmlns:p14="http://schemas.microsoft.com/office/powerpoint/2010/main" val="2756649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26</a:t>
            </a:fld>
            <a:endParaRPr lang="en-US"/>
          </a:p>
        </p:txBody>
      </p:sp>
    </p:spTree>
    <p:extLst>
      <p:ext uri="{BB962C8B-B14F-4D97-AF65-F5344CB8AC3E}">
        <p14:creationId xmlns:p14="http://schemas.microsoft.com/office/powerpoint/2010/main" val="2871454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27</a:t>
            </a:fld>
            <a:endParaRPr lang="en-US"/>
          </a:p>
        </p:txBody>
      </p:sp>
    </p:spTree>
    <p:extLst>
      <p:ext uri="{BB962C8B-B14F-4D97-AF65-F5344CB8AC3E}">
        <p14:creationId xmlns:p14="http://schemas.microsoft.com/office/powerpoint/2010/main" val="2274278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random-projection trees</a:t>
            </a:r>
            <a:r>
              <a:rPr lang="zh-CN" altLang="en-US" sz="1200" kern="1200" dirty="0">
                <a:solidFill>
                  <a:schemeClr val="tx1"/>
                </a:solidFill>
                <a:effectLst/>
                <a:latin typeface="+mn-lt"/>
                <a:ea typeface="+mn-ea"/>
                <a:cs typeface="+mn-cs"/>
              </a:rPr>
              <a:t> </a:t>
            </a:r>
            <a:r>
              <a:rPr lang="en-HK" sz="1200" kern="1200" dirty="0">
                <a:solidFill>
                  <a:schemeClr val="tx1"/>
                </a:solidFill>
                <a:effectLst/>
                <a:latin typeface="+mn-lt"/>
                <a:ea typeface="+mn-ea"/>
                <a:cs typeface="+mn-cs"/>
              </a:rPr>
              <a:t>adapts to the intrinsic dimensionality</a:t>
            </a:r>
          </a:p>
          <a:p>
            <a:endParaRPr lang="en-HK" sz="1200" kern="1200" dirty="0">
              <a:solidFill>
                <a:schemeClr val="tx1"/>
              </a:solidFill>
              <a:effectLst/>
              <a:latin typeface="+mn-lt"/>
              <a:ea typeface="+mn-ea"/>
              <a:cs typeface="+mn-cs"/>
            </a:endParaRPr>
          </a:p>
          <a:p>
            <a:r>
              <a:rPr lang="en-HK" sz="1200" kern="1200" dirty="0">
                <a:solidFill>
                  <a:schemeClr val="tx1"/>
                </a:solidFill>
                <a:effectLst/>
                <a:latin typeface="+mn-lt"/>
                <a:ea typeface="+mn-ea"/>
                <a:cs typeface="+mn-cs"/>
              </a:rPr>
              <a:t>better adaptivity to</a:t>
            </a:r>
            <a:r>
              <a:rPr lang="zh-CN" altLang="en-US" sz="1200" kern="1200" dirty="0">
                <a:solidFill>
                  <a:schemeClr val="tx1"/>
                </a:solidFill>
                <a:effectLst/>
                <a:latin typeface="+mn-lt"/>
                <a:ea typeface="+mn-ea"/>
                <a:cs typeface="+mn-cs"/>
              </a:rPr>
              <a:t> </a:t>
            </a:r>
            <a:r>
              <a:rPr lang="en-HK" sz="1200" kern="1200" dirty="0">
                <a:solidFill>
                  <a:schemeClr val="tx1"/>
                </a:solidFill>
                <a:effectLst/>
                <a:latin typeface="+mn-lt"/>
                <a:ea typeface="+mn-ea"/>
                <a:cs typeface="+mn-cs"/>
              </a:rPr>
              <a:t>the intrinsic dimension leads to better search performance,</a:t>
            </a:r>
          </a:p>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28</a:t>
            </a:fld>
            <a:endParaRPr lang="en-US"/>
          </a:p>
        </p:txBody>
      </p:sp>
    </p:spTree>
    <p:extLst>
      <p:ext uri="{BB962C8B-B14F-4D97-AF65-F5344CB8AC3E}">
        <p14:creationId xmlns:p14="http://schemas.microsoft.com/office/powerpoint/2010/main" val="2846039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29</a:t>
            </a:fld>
            <a:endParaRPr lang="en-US"/>
          </a:p>
        </p:txBody>
      </p:sp>
    </p:spTree>
    <p:extLst>
      <p:ext uri="{BB962C8B-B14F-4D97-AF65-F5344CB8AC3E}">
        <p14:creationId xmlns:p14="http://schemas.microsoft.com/office/powerpoint/2010/main" val="1502870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30</a:t>
            </a:fld>
            <a:endParaRPr lang="en-US"/>
          </a:p>
        </p:txBody>
      </p:sp>
    </p:spTree>
    <p:extLst>
      <p:ext uri="{BB962C8B-B14F-4D97-AF65-F5344CB8AC3E}">
        <p14:creationId xmlns:p14="http://schemas.microsoft.com/office/powerpoint/2010/main" val="2550474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Hundreds of millions</a:t>
            </a:r>
            <a:r>
              <a:rPr lang="zh-CN" altLang="en-US" dirty="0"/>
              <a:t> </a:t>
            </a:r>
            <a:r>
              <a:rPr lang="en-US" altLang="zh-CN" dirty="0"/>
              <a:t>points</a:t>
            </a:r>
            <a:r>
              <a:rPr lang="zh-CN" altLang="en-US" dirty="0"/>
              <a:t> </a:t>
            </a:r>
            <a:r>
              <a:rPr lang="en-US" altLang="zh-CN" dirty="0"/>
              <a:t>in</a:t>
            </a:r>
            <a:r>
              <a:rPr lang="zh-CN" altLang="en-US" dirty="0"/>
              <a:t> </a:t>
            </a:r>
            <a:r>
              <a:rPr lang="en-US" altLang="zh-CN" dirty="0"/>
              <a:t>dataset</a:t>
            </a:r>
            <a:r>
              <a:rPr lang="zh-CN" altLang="en-US" dirty="0"/>
              <a:t>   </a:t>
            </a:r>
            <a:r>
              <a:rPr lang="en-US" altLang="zh-CN" dirty="0"/>
              <a:t>only</a:t>
            </a:r>
            <a:r>
              <a:rPr lang="zh-CN" altLang="en-US" dirty="0"/>
              <a:t> </a:t>
            </a:r>
            <a:r>
              <a:rPr lang="en-US" altLang="zh-CN" dirty="0"/>
              <a:t>four</a:t>
            </a:r>
            <a:r>
              <a:rPr lang="zh-CN" altLang="en-US" dirty="0"/>
              <a:t> </a:t>
            </a:r>
            <a:r>
              <a:rPr lang="en-US" altLang="zh-CN" dirty="0"/>
              <a:t>points</a:t>
            </a:r>
            <a:r>
              <a:rPr lang="zh-CN" altLang="en-US" dirty="0"/>
              <a:t> </a:t>
            </a:r>
            <a:r>
              <a:rPr lang="en-US" altLang="zh-CN" dirty="0"/>
              <a:t>at</a:t>
            </a:r>
            <a:r>
              <a:rPr lang="zh-CN" altLang="en-US" dirty="0"/>
              <a:t> </a:t>
            </a:r>
            <a:r>
              <a:rPr lang="en-US" altLang="zh-CN" dirty="0"/>
              <a:t>the</a:t>
            </a:r>
            <a:r>
              <a:rPr lang="zh-CN" altLang="en-US" dirty="0"/>
              <a:t> </a:t>
            </a:r>
            <a:r>
              <a:rPr lang="en-US" altLang="zh-CN" dirty="0"/>
              <a:t>top</a:t>
            </a:r>
            <a:r>
              <a:rPr lang="zh-CN" altLang="en-US" dirty="0"/>
              <a:t> </a:t>
            </a:r>
            <a:r>
              <a:rPr lang="en-US" altLang="zh-CN" dirty="0"/>
              <a:t>of</a:t>
            </a:r>
            <a:r>
              <a:rPr lang="zh-CN" altLang="en-US" dirty="0"/>
              <a:t> </a:t>
            </a:r>
            <a:r>
              <a:rPr lang="en-US" altLang="zh-CN" dirty="0"/>
              <a:t>the</a:t>
            </a:r>
            <a:r>
              <a:rPr lang="zh-CN" altLang="en-US" dirty="0"/>
              <a:t> </a:t>
            </a:r>
            <a:r>
              <a:rPr lang="en-US" altLang="zh-CN" dirty="0"/>
              <a:t>layer</a:t>
            </a:r>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31</a:t>
            </a:fld>
            <a:endParaRPr lang="en-US"/>
          </a:p>
        </p:txBody>
      </p:sp>
    </p:spTree>
    <p:extLst>
      <p:ext uri="{BB962C8B-B14F-4D97-AF65-F5344CB8AC3E}">
        <p14:creationId xmlns:p14="http://schemas.microsoft.com/office/powerpoint/2010/main" val="395860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5</a:t>
            </a:fld>
            <a:endParaRPr lang="en-US"/>
          </a:p>
        </p:txBody>
      </p:sp>
    </p:spTree>
    <p:extLst>
      <p:ext uri="{BB962C8B-B14F-4D97-AF65-F5344CB8AC3E}">
        <p14:creationId xmlns:p14="http://schemas.microsoft.com/office/powerpoint/2010/main" val="442071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32</a:t>
            </a:fld>
            <a:endParaRPr lang="en-US"/>
          </a:p>
        </p:txBody>
      </p:sp>
    </p:spTree>
    <p:extLst>
      <p:ext uri="{BB962C8B-B14F-4D97-AF65-F5344CB8AC3E}">
        <p14:creationId xmlns:p14="http://schemas.microsoft.com/office/powerpoint/2010/main" val="2571952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33</a:t>
            </a:fld>
            <a:endParaRPr lang="en-US"/>
          </a:p>
        </p:txBody>
      </p:sp>
    </p:spTree>
    <p:extLst>
      <p:ext uri="{BB962C8B-B14F-4D97-AF65-F5344CB8AC3E}">
        <p14:creationId xmlns:p14="http://schemas.microsoft.com/office/powerpoint/2010/main" val="3083313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109819D-8C7D-7048-BA70-9203B3C8FC99}" type="slidenum">
              <a:rPr lang="en-US" smtClean="0"/>
              <a:t>34</a:t>
            </a:fld>
            <a:endParaRPr lang="en-US"/>
          </a:p>
        </p:txBody>
      </p:sp>
    </p:spTree>
    <p:extLst>
      <p:ext uri="{BB962C8B-B14F-4D97-AF65-F5344CB8AC3E}">
        <p14:creationId xmlns:p14="http://schemas.microsoft.com/office/powerpoint/2010/main" val="823033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35</a:t>
            </a:fld>
            <a:endParaRPr lang="en-US"/>
          </a:p>
        </p:txBody>
      </p:sp>
    </p:spTree>
    <p:extLst>
      <p:ext uri="{BB962C8B-B14F-4D97-AF65-F5344CB8AC3E}">
        <p14:creationId xmlns:p14="http://schemas.microsoft.com/office/powerpoint/2010/main" val="3461791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36</a:t>
            </a:fld>
            <a:endParaRPr lang="en-US"/>
          </a:p>
        </p:txBody>
      </p:sp>
    </p:spTree>
    <p:extLst>
      <p:ext uri="{BB962C8B-B14F-4D97-AF65-F5344CB8AC3E}">
        <p14:creationId xmlns:p14="http://schemas.microsoft.com/office/powerpoint/2010/main" val="572378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37</a:t>
            </a:fld>
            <a:endParaRPr lang="en-US"/>
          </a:p>
        </p:txBody>
      </p:sp>
    </p:spTree>
    <p:extLst>
      <p:ext uri="{BB962C8B-B14F-4D97-AF65-F5344CB8AC3E}">
        <p14:creationId xmlns:p14="http://schemas.microsoft.com/office/powerpoint/2010/main" val="3083313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38</a:t>
            </a:fld>
            <a:endParaRPr lang="en-US"/>
          </a:p>
        </p:txBody>
      </p:sp>
    </p:spTree>
    <p:extLst>
      <p:ext uri="{BB962C8B-B14F-4D97-AF65-F5344CB8AC3E}">
        <p14:creationId xmlns:p14="http://schemas.microsoft.com/office/powerpoint/2010/main" val="317153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39</a:t>
            </a:fld>
            <a:endParaRPr lang="en-US"/>
          </a:p>
        </p:txBody>
      </p:sp>
    </p:spTree>
    <p:extLst>
      <p:ext uri="{BB962C8B-B14F-4D97-AF65-F5344CB8AC3E}">
        <p14:creationId xmlns:p14="http://schemas.microsoft.com/office/powerpoint/2010/main" val="4124019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6</a:t>
            </a:fld>
            <a:endParaRPr lang="en-US"/>
          </a:p>
        </p:txBody>
      </p:sp>
    </p:spTree>
    <p:extLst>
      <p:ext uri="{BB962C8B-B14F-4D97-AF65-F5344CB8AC3E}">
        <p14:creationId xmlns:p14="http://schemas.microsoft.com/office/powerpoint/2010/main" val="2703998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7</a:t>
            </a:fld>
            <a:endParaRPr lang="en-US"/>
          </a:p>
        </p:txBody>
      </p:sp>
    </p:spTree>
    <p:extLst>
      <p:ext uri="{BB962C8B-B14F-4D97-AF65-F5344CB8AC3E}">
        <p14:creationId xmlns:p14="http://schemas.microsoft.com/office/powerpoint/2010/main" val="1947415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8</a:t>
            </a:fld>
            <a:endParaRPr lang="en-US"/>
          </a:p>
        </p:txBody>
      </p:sp>
    </p:spTree>
    <p:extLst>
      <p:ext uri="{BB962C8B-B14F-4D97-AF65-F5344CB8AC3E}">
        <p14:creationId xmlns:p14="http://schemas.microsoft.com/office/powerpoint/2010/main" val="1738583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9</a:t>
            </a:fld>
            <a:endParaRPr lang="en-US"/>
          </a:p>
        </p:txBody>
      </p:sp>
    </p:spTree>
    <p:extLst>
      <p:ext uri="{BB962C8B-B14F-4D97-AF65-F5344CB8AC3E}">
        <p14:creationId xmlns:p14="http://schemas.microsoft.com/office/powerpoint/2010/main" val="122926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10</a:t>
            </a:fld>
            <a:endParaRPr lang="en-US"/>
          </a:p>
        </p:txBody>
      </p:sp>
    </p:spTree>
    <p:extLst>
      <p:ext uri="{BB962C8B-B14F-4D97-AF65-F5344CB8AC3E}">
        <p14:creationId xmlns:p14="http://schemas.microsoft.com/office/powerpoint/2010/main" val="205577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9819D-8C7D-7048-BA70-9203B3C8FC99}" type="slidenum">
              <a:rPr lang="en-US" smtClean="0"/>
              <a:t>11</a:t>
            </a:fld>
            <a:endParaRPr lang="en-US"/>
          </a:p>
        </p:txBody>
      </p:sp>
    </p:spTree>
    <p:extLst>
      <p:ext uri="{BB962C8B-B14F-4D97-AF65-F5344CB8AC3E}">
        <p14:creationId xmlns:p14="http://schemas.microsoft.com/office/powerpoint/2010/main" val="127111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1985-141A-7046-A160-5F7F6DA03C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E8609DF-7CF4-194B-A91C-DEDFC6B7C7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096D056-F496-8A46-B013-CDD30DB347FB}"/>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5" name="Footer Placeholder 4">
            <a:extLst>
              <a:ext uri="{FF2B5EF4-FFF2-40B4-BE49-F238E27FC236}">
                <a16:creationId xmlns:a16="http://schemas.microsoft.com/office/drawing/2014/main" id="{A2D67728-093C-764E-ABBF-8DC6359FD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F338A-8946-274F-A884-AC322E55311D}"/>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35008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2FB8-2450-E44E-BCF7-82FDE4BE809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68693D-51FF-C04B-8201-0918F25C2D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FD596C-3004-B747-BEBD-677921B52F9C}"/>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5" name="Footer Placeholder 4">
            <a:extLst>
              <a:ext uri="{FF2B5EF4-FFF2-40B4-BE49-F238E27FC236}">
                <a16:creationId xmlns:a16="http://schemas.microsoft.com/office/drawing/2014/main" id="{05A6B986-36E4-CC40-B2A2-2D82552D0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22893-9045-6640-A2EF-F81D216C0566}"/>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236939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B62322-88C2-544F-8F34-C4C9E90EA9B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53855E1-2561-994E-A23A-783F2C508CF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8B19AB-26B8-6E48-9376-41E8AD5809CF}"/>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5" name="Footer Placeholder 4">
            <a:extLst>
              <a:ext uri="{FF2B5EF4-FFF2-40B4-BE49-F238E27FC236}">
                <a16:creationId xmlns:a16="http://schemas.microsoft.com/office/drawing/2014/main" id="{F0F92F78-A775-6F42-B9EF-5FE9FB1C6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680DF-52DC-FF45-BB9F-306CCA76EA4D}"/>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806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76F8-BC29-334D-9761-11C38042309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8F629E5-8E15-C14E-9B0B-2D852CF515F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073D9B-0633-8F4D-8F03-2FFCC2C87EAD}"/>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5" name="Footer Placeholder 4">
            <a:extLst>
              <a:ext uri="{FF2B5EF4-FFF2-40B4-BE49-F238E27FC236}">
                <a16:creationId xmlns:a16="http://schemas.microsoft.com/office/drawing/2014/main" id="{E4E10858-13FC-0641-9808-BE9CDAE93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0ADEAD-5516-4247-AEAC-26F15D53A985}"/>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1899712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C05C-5E91-894F-9450-DD0B91E9BCF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E00AF38-DD4E-4940-BE6E-9BC586DB51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7AD1950-D168-D74B-BF92-0D46EBD48E74}"/>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5" name="Footer Placeholder 4">
            <a:extLst>
              <a:ext uri="{FF2B5EF4-FFF2-40B4-BE49-F238E27FC236}">
                <a16:creationId xmlns:a16="http://schemas.microsoft.com/office/drawing/2014/main" id="{4FD2E821-2526-D543-B2E6-660D23ADD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C37AC-566C-3F4A-83C1-0864E45FEC6A}"/>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3312803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C038-2D53-184E-B28B-24D8AFE78D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638602-6CD6-6D4D-AD23-1E26EC9129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5FA8274-3C2E-6442-ADA8-CA2BFB4A12A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7F7CCA2-F0F4-414B-AC4E-B98992EE01AC}"/>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6" name="Footer Placeholder 5">
            <a:extLst>
              <a:ext uri="{FF2B5EF4-FFF2-40B4-BE49-F238E27FC236}">
                <a16:creationId xmlns:a16="http://schemas.microsoft.com/office/drawing/2014/main" id="{DA473B92-D70B-314C-83BB-EF46F8082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E31A2-3ECE-9447-8A21-D98A948B435A}"/>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3441856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C708-26BF-7943-8B8E-1032207D368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70CD555-AFFE-6F4D-8843-9FC1A7EF70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265243-4B23-9343-A5DC-BB433300097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4CAC4D9-74E5-1F48-808C-6C6F6C966A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A33DAF3-7E85-F740-A0BE-506D97DF287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6C90040-D37F-B445-A2D8-CE15F52E3282}"/>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8" name="Footer Placeholder 7">
            <a:extLst>
              <a:ext uri="{FF2B5EF4-FFF2-40B4-BE49-F238E27FC236}">
                <a16:creationId xmlns:a16="http://schemas.microsoft.com/office/drawing/2014/main" id="{D23852A4-6C29-9341-88BD-7C156E7838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DD2C6D-E845-9D48-8417-A4C0E0E9719C}"/>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349070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1C5B-DB31-C048-9148-075E7F12BB9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0A06B1A-C6E0-2C44-A21E-23B606D54374}"/>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4" name="Footer Placeholder 3">
            <a:extLst>
              <a:ext uri="{FF2B5EF4-FFF2-40B4-BE49-F238E27FC236}">
                <a16:creationId xmlns:a16="http://schemas.microsoft.com/office/drawing/2014/main" id="{68A842CE-D92D-5B48-A784-8D6DE7BA60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5F1AE7-3A73-FB4B-AE12-043EF89252EB}"/>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3908651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94FDE9-CE48-024B-A0A0-281A1494F230}"/>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3" name="Footer Placeholder 2">
            <a:extLst>
              <a:ext uri="{FF2B5EF4-FFF2-40B4-BE49-F238E27FC236}">
                <a16:creationId xmlns:a16="http://schemas.microsoft.com/office/drawing/2014/main" id="{94D8332D-EB40-9944-A0F6-167B9076D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8B0CD6-72D9-1A48-948E-629A74B74CD0}"/>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2784878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E35A7-C37C-7E4B-B26F-C066B07BB5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675657C-F9F4-EE41-92E2-8178DE5196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BDFFB10-2E48-B749-B2CE-96D8574F0D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4EEC4A-8541-6446-86DE-840663F8C9D4}"/>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6" name="Footer Placeholder 5">
            <a:extLst>
              <a:ext uri="{FF2B5EF4-FFF2-40B4-BE49-F238E27FC236}">
                <a16:creationId xmlns:a16="http://schemas.microsoft.com/office/drawing/2014/main" id="{F5E959C9-A1A5-054B-861C-6EFA874A3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70A4B-8359-004E-BC22-A902F787C5B3}"/>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2907511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534C-DE76-AB45-8412-B03CEFE5F1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19969A4-A4BF-614C-9197-4B9B9FE94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4555DF-D1C5-4E40-A2F4-A662FDE46A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CDAFDD-A6CE-724D-8ABF-B7DFD1BAD49F}"/>
              </a:ext>
            </a:extLst>
          </p:cNvPr>
          <p:cNvSpPr>
            <a:spLocks noGrp="1"/>
          </p:cNvSpPr>
          <p:nvPr>
            <p:ph type="dt" sz="half" idx="10"/>
          </p:nvPr>
        </p:nvSpPr>
        <p:spPr/>
        <p:txBody>
          <a:bodyPr/>
          <a:lstStyle/>
          <a:p>
            <a:fld id="{B29A481B-4BC6-1D43-AFA4-1DFA82A819A7}" type="datetimeFigureOut">
              <a:rPr lang="en-US" smtClean="0"/>
              <a:t>10/21/21</a:t>
            </a:fld>
            <a:endParaRPr lang="en-US"/>
          </a:p>
        </p:txBody>
      </p:sp>
      <p:sp>
        <p:nvSpPr>
          <p:cNvPr id="6" name="Footer Placeholder 5">
            <a:extLst>
              <a:ext uri="{FF2B5EF4-FFF2-40B4-BE49-F238E27FC236}">
                <a16:creationId xmlns:a16="http://schemas.microsoft.com/office/drawing/2014/main" id="{60670051-8F69-2849-8CBE-13E05F487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5F8E3B-0B06-AF48-BCC3-25988617EB4A}"/>
              </a:ext>
            </a:extLst>
          </p:cNvPr>
          <p:cNvSpPr>
            <a:spLocks noGrp="1"/>
          </p:cNvSpPr>
          <p:nvPr>
            <p:ph type="sldNum" sz="quarter" idx="12"/>
          </p:nvPr>
        </p:nvSpPr>
        <p:spPr/>
        <p:txBody>
          <a:bodyPr/>
          <a:lstStyle/>
          <a:p>
            <a:fld id="{8829DA3F-B0A8-6349-B97D-27CFCE14312D}" type="slidenum">
              <a:rPr lang="en-US" smtClean="0"/>
              <a:t>‹#›</a:t>
            </a:fld>
            <a:endParaRPr lang="en-US"/>
          </a:p>
        </p:txBody>
      </p:sp>
    </p:spTree>
    <p:extLst>
      <p:ext uri="{BB962C8B-B14F-4D97-AF65-F5344CB8AC3E}">
        <p14:creationId xmlns:p14="http://schemas.microsoft.com/office/powerpoint/2010/main" val="184809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C76601-A0B8-4749-9B1A-F7D069411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34E4931-90B1-1944-BDBE-37A8A4C159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CB1E46-2C6B-754C-81AE-16B33A073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A481B-4BC6-1D43-AFA4-1DFA82A819A7}" type="datetimeFigureOut">
              <a:rPr lang="en-US" smtClean="0"/>
              <a:t>10/21/21</a:t>
            </a:fld>
            <a:endParaRPr lang="en-US"/>
          </a:p>
        </p:txBody>
      </p:sp>
      <p:sp>
        <p:nvSpPr>
          <p:cNvPr id="5" name="Footer Placeholder 4">
            <a:extLst>
              <a:ext uri="{FF2B5EF4-FFF2-40B4-BE49-F238E27FC236}">
                <a16:creationId xmlns:a16="http://schemas.microsoft.com/office/drawing/2014/main" id="{6042B0A9-5485-8943-BF18-C4D8AEC901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37EE3B-0E29-C848-9888-71BCEDC7C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9DA3F-B0A8-6349-B97D-27CFCE14312D}" type="slidenum">
              <a:rPr lang="en-US" smtClean="0"/>
              <a:t>‹#›</a:t>
            </a:fld>
            <a:endParaRPr lang="en-US"/>
          </a:p>
        </p:txBody>
      </p:sp>
    </p:spTree>
    <p:extLst>
      <p:ext uri="{BB962C8B-B14F-4D97-AF65-F5344CB8AC3E}">
        <p14:creationId xmlns:p14="http://schemas.microsoft.com/office/powerpoint/2010/main" val="1442267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image" Target="../media/image27.png"/><Relationship Id="rId3" Type="http://schemas.openxmlformats.org/officeDocument/2006/relationships/image" Target="../media/image23.png"/><Relationship Id="rId21" Type="http://schemas.openxmlformats.org/officeDocument/2006/relationships/image" Target="../media/image6.png"/><Relationship Id="rId17" Type="http://schemas.openxmlformats.org/officeDocument/2006/relationships/image" Target="../media/image5.pn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2.xml"/><Relationship Id="rId15" Type="http://schemas.openxmlformats.org/officeDocument/2006/relationships/image" Target="../media/image25.png"/><Relationship Id="rId19" Type="http://schemas.openxmlformats.org/officeDocument/2006/relationships/image" Target="../media/image28.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akeo.ai/can-you-guess-how-much-data-is-generated-every-da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44.png"/><Relationship Id="rId7" Type="http://schemas.openxmlformats.org/officeDocument/2006/relationships/image" Target="../media/image42.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29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jpe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www.spotif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libs.garden/csharp/Microsoft/HNSW.Net" TargetMode="External"/><Relationship Id="rId5" Type="http://schemas.openxmlformats.org/officeDocument/2006/relationships/hyperlink" Target="https://github.com/facebookresearch/faiss" TargetMode="External"/><Relationship Id="rId4" Type="http://schemas.openxmlformats.org/officeDocument/2006/relationships/image" Target="../media/image490.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56.png"/><Relationship Id="rId1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facebookresearch/fais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github.com/milvus-io/milvus" TargetMode="External"/><Relationship Id="rId4" Type="http://schemas.openxmlformats.org/officeDocument/2006/relationships/hyperlink" Target="https://github.com/spotify/anno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5C94-7207-C649-9B70-45B17DE97C5D}"/>
              </a:ext>
            </a:extLst>
          </p:cNvPr>
          <p:cNvSpPr>
            <a:spLocks noGrp="1"/>
          </p:cNvSpPr>
          <p:nvPr>
            <p:ph type="ctrTitle"/>
          </p:nvPr>
        </p:nvSpPr>
        <p:spPr>
          <a:xfrm>
            <a:off x="1523999" y="790120"/>
            <a:ext cx="9144000" cy="1655762"/>
          </a:xfrm>
        </p:spPr>
        <p:txBody>
          <a:bodyPr>
            <a:normAutofit/>
          </a:bodyPr>
          <a:lstStyle/>
          <a:p>
            <a:r>
              <a:rPr lang="en-US" sz="4400" dirty="0"/>
              <a:t>Similarity Search over High</a:t>
            </a:r>
            <a:r>
              <a:rPr lang="en-US" altLang="zh-CN" sz="4400" dirty="0"/>
              <a:t>-</a:t>
            </a:r>
            <a:r>
              <a:rPr lang="en-US" sz="4400" dirty="0"/>
              <a:t>Dimensional Data</a:t>
            </a:r>
          </a:p>
        </p:txBody>
      </p:sp>
      <p:sp>
        <p:nvSpPr>
          <p:cNvPr id="3" name="Subtitle 2">
            <a:extLst>
              <a:ext uri="{FF2B5EF4-FFF2-40B4-BE49-F238E27FC236}">
                <a16:creationId xmlns:a16="http://schemas.microsoft.com/office/drawing/2014/main" id="{4FAF4C69-C24F-D84C-B203-7359FB8E744E}"/>
              </a:ext>
            </a:extLst>
          </p:cNvPr>
          <p:cNvSpPr>
            <a:spLocks noGrp="1"/>
          </p:cNvSpPr>
          <p:nvPr>
            <p:ph type="subTitle" idx="1"/>
          </p:nvPr>
        </p:nvSpPr>
        <p:spPr>
          <a:xfrm>
            <a:off x="6926515" y="4560729"/>
            <a:ext cx="4386943" cy="729343"/>
          </a:xfrm>
        </p:spPr>
        <p:txBody>
          <a:bodyPr>
            <a:normAutofit fontScale="92500" lnSpcReduction="20000"/>
          </a:bodyPr>
          <a:lstStyle/>
          <a:p>
            <a:r>
              <a:rPr lang="en-US" dirty="0"/>
              <a:t>YAO</a:t>
            </a:r>
            <a:r>
              <a:rPr lang="zh-CN" altLang="en-US" dirty="0"/>
              <a:t> </a:t>
            </a:r>
            <a:r>
              <a:rPr lang="en-US" altLang="zh-CN" dirty="0"/>
              <a:t>Jing</a:t>
            </a:r>
          </a:p>
          <a:p>
            <a:r>
              <a:rPr lang="en-US" dirty="0"/>
              <a:t>22 Oct. 2021</a:t>
            </a:r>
          </a:p>
        </p:txBody>
      </p:sp>
      <p:sp>
        <p:nvSpPr>
          <p:cNvPr id="4" name="Rectangle 3">
            <a:extLst>
              <a:ext uri="{FF2B5EF4-FFF2-40B4-BE49-F238E27FC236}">
                <a16:creationId xmlns:a16="http://schemas.microsoft.com/office/drawing/2014/main" id="{4F9CC2BA-78FF-D443-AAC7-E98C97823D2B}"/>
              </a:ext>
            </a:extLst>
          </p:cNvPr>
          <p:cNvSpPr/>
          <p:nvPr/>
        </p:nvSpPr>
        <p:spPr>
          <a:xfrm>
            <a:off x="-1" y="0"/>
            <a:ext cx="12192000" cy="42862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Rectangle 4">
            <a:extLst>
              <a:ext uri="{FF2B5EF4-FFF2-40B4-BE49-F238E27FC236}">
                <a16:creationId xmlns:a16="http://schemas.microsoft.com/office/drawing/2014/main" id="{D7BB40FB-6F42-C34B-AE37-9002ED3E6CD1}"/>
              </a:ext>
            </a:extLst>
          </p:cNvPr>
          <p:cNvSpPr/>
          <p:nvPr/>
        </p:nvSpPr>
        <p:spPr>
          <a:xfrm>
            <a:off x="-1" y="6429375"/>
            <a:ext cx="12192000" cy="42862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8CE317AF-761A-944F-8550-031D1EA328FE}"/>
              </a:ext>
            </a:extLst>
          </p:cNvPr>
          <p:cNvSpPr txBox="1"/>
          <p:nvPr/>
        </p:nvSpPr>
        <p:spPr>
          <a:xfrm>
            <a:off x="92528" y="21772"/>
            <a:ext cx="6106886" cy="369332"/>
          </a:xfrm>
          <a:prstGeom prst="rect">
            <a:avLst/>
          </a:prstGeom>
          <a:noFill/>
        </p:spPr>
        <p:txBody>
          <a:bodyPr wrap="square">
            <a:spAutoFit/>
          </a:bodyPr>
          <a:lstStyle/>
          <a:p>
            <a:r>
              <a:rPr lang="en-US" altLang="zh-CN" b="1" i="1" dirty="0"/>
              <a:t>Weekly Group Meeting</a:t>
            </a:r>
          </a:p>
        </p:txBody>
      </p:sp>
      <p:pic>
        <p:nvPicPr>
          <p:cNvPr id="8" name="Picture 7">
            <a:extLst>
              <a:ext uri="{FF2B5EF4-FFF2-40B4-BE49-F238E27FC236}">
                <a16:creationId xmlns:a16="http://schemas.microsoft.com/office/drawing/2014/main" id="{22B8FCD2-A768-0A4E-B0A1-B73EA59C397D}"/>
              </a:ext>
            </a:extLst>
          </p:cNvPr>
          <p:cNvPicPr>
            <a:picLocks noChangeAspect="1"/>
          </p:cNvPicPr>
          <p:nvPr/>
        </p:nvPicPr>
        <p:blipFill>
          <a:blip r:embed="rId2"/>
          <a:stretch>
            <a:fillRect/>
          </a:stretch>
        </p:blipFill>
        <p:spPr>
          <a:xfrm>
            <a:off x="1523999" y="2723808"/>
            <a:ext cx="5222921" cy="3301577"/>
          </a:xfrm>
          <a:prstGeom prst="rect">
            <a:avLst/>
          </a:prstGeom>
        </p:spPr>
      </p:pic>
    </p:spTree>
    <p:extLst>
      <p:ext uri="{BB962C8B-B14F-4D97-AF65-F5344CB8AC3E}">
        <p14:creationId xmlns:p14="http://schemas.microsoft.com/office/powerpoint/2010/main" val="424003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Naïve solution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FCA4973-063D-0644-937F-A42A8948D679}"/>
                  </a:ext>
                </a:extLst>
              </p:cNvPr>
              <p:cNvSpPr>
                <a:spLocks noGrp="1"/>
              </p:cNvSpPr>
              <p:nvPr>
                <p:ph idx="1"/>
              </p:nvPr>
            </p:nvSpPr>
            <p:spPr>
              <a:xfrm>
                <a:off x="748014" y="5567896"/>
                <a:ext cx="10653585" cy="879399"/>
              </a:xfrm>
            </p:spPr>
            <p:txBody>
              <a:bodyPr>
                <a:noAutofit/>
              </a:bodyPr>
              <a:lstStyle/>
              <a:p>
                <a:r>
                  <a:rPr lang="en-HK" sz="2400" dirty="0"/>
                  <a:t>It is known how</a:t>
                </a:r>
                <a:r>
                  <a:rPr lang="zh-CN" altLang="en-US" sz="2400" dirty="0"/>
                  <a:t> </a:t>
                </a:r>
                <a:r>
                  <a:rPr lang="en-US" altLang="zh-CN" sz="2400" dirty="0"/>
                  <a:t>to</a:t>
                </a:r>
                <a:r>
                  <a:rPr lang="en-HK" sz="2400" dirty="0"/>
                  <a:t> construct data structures with </a:t>
                </a:r>
                <a14:m>
                  <m:oMath xmlns:m="http://schemas.openxmlformats.org/officeDocument/2006/math">
                    <m:r>
                      <a:rPr lang="en-US" sz="2400" b="0" i="1" smtClean="0">
                        <a:latin typeface="Cambria Math" panose="02040503050406030204" pitchFamily="18" charset="0"/>
                      </a:rPr>
                      <m:t>𝑂</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𝑑</m:t>
                            </m:r>
                          </m:e>
                          <m:sup>
                            <m:r>
                              <a:rPr lang="en-US" sz="2400" b="0" i="1" smtClean="0">
                                <a:latin typeface="Cambria Math" panose="02040503050406030204" pitchFamily="18" charset="0"/>
                              </a:rPr>
                              <m:t>𝑂</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𝑛</m:t>
                            </m:r>
                          </m:e>
                        </m:func>
                      </m:e>
                    </m:d>
                  </m:oMath>
                </a14:m>
                <a:r>
                  <a:rPr lang="en-HK" sz="2400" dirty="0"/>
                  <a:t> query time, but using </a:t>
                </a:r>
                <a14:m>
                  <m:oMath xmlns:m="http://schemas.openxmlformats.org/officeDocument/2006/math">
                    <m:sSup>
                      <m:sSupPr>
                        <m:ctrlPr>
                          <a:rPr lang="en-HK" sz="2400" b="1" i="1" smtClean="0">
                            <a:solidFill>
                              <a:srgbClr val="C00000"/>
                            </a:solidFill>
                            <a:latin typeface="Cambria Math" panose="02040503050406030204" pitchFamily="18" charset="0"/>
                          </a:rPr>
                        </m:ctrlPr>
                      </m:sSupPr>
                      <m:e>
                        <m:r>
                          <a:rPr lang="en-US" sz="2400" b="1" i="1" smtClean="0">
                            <a:solidFill>
                              <a:srgbClr val="C00000"/>
                            </a:solidFill>
                            <a:latin typeface="Cambria Math" panose="02040503050406030204" pitchFamily="18" charset="0"/>
                          </a:rPr>
                          <m:t>𝒏</m:t>
                        </m:r>
                      </m:e>
                      <m:sup>
                        <m:r>
                          <a:rPr lang="en-US" sz="2400" b="1" i="1" smtClean="0">
                            <a:solidFill>
                              <a:srgbClr val="C00000"/>
                            </a:solidFill>
                            <a:latin typeface="Cambria Math" panose="02040503050406030204" pitchFamily="18" charset="0"/>
                          </a:rPr>
                          <m:t>𝑶</m:t>
                        </m:r>
                        <m:d>
                          <m:dPr>
                            <m:ctrlPr>
                              <a:rPr lang="en-US" sz="2400" b="1" i="1" smtClean="0">
                                <a:solidFill>
                                  <a:srgbClr val="C00000"/>
                                </a:solidFill>
                                <a:latin typeface="Cambria Math" panose="02040503050406030204" pitchFamily="18" charset="0"/>
                              </a:rPr>
                            </m:ctrlPr>
                          </m:dPr>
                          <m:e>
                            <m:r>
                              <a:rPr lang="en-US" sz="2400" b="1" i="1" smtClean="0">
                                <a:solidFill>
                                  <a:srgbClr val="C00000"/>
                                </a:solidFill>
                                <a:latin typeface="Cambria Math" panose="02040503050406030204" pitchFamily="18" charset="0"/>
                              </a:rPr>
                              <m:t>𝒅</m:t>
                            </m:r>
                          </m:e>
                        </m:d>
                      </m:sup>
                    </m:sSup>
                  </m:oMath>
                </a14:m>
                <a:r>
                  <a:rPr lang="en-HK" sz="2400" dirty="0"/>
                  <a:t> space</a:t>
                </a:r>
                <a:r>
                  <a:rPr lang="en-HK" sz="2400" baseline="30000" dirty="0"/>
                  <a:t>[1]</a:t>
                </a:r>
                <a:r>
                  <a:rPr lang="en-HK" sz="2400" dirty="0"/>
                  <a:t>.</a:t>
                </a:r>
              </a:p>
            </p:txBody>
          </p:sp>
        </mc:Choice>
        <mc:Fallback xmlns="">
          <p:sp>
            <p:nvSpPr>
              <p:cNvPr id="6" name="Content Placeholder 2">
                <a:extLst>
                  <a:ext uri="{FF2B5EF4-FFF2-40B4-BE49-F238E27FC236}">
                    <a16:creationId xmlns:a16="http://schemas.microsoft.com/office/drawing/2014/main" id="{BFCA4973-063D-0644-937F-A42A8948D679}"/>
                  </a:ext>
                </a:extLst>
              </p:cNvPr>
              <p:cNvSpPr>
                <a:spLocks noGrp="1" noRot="1" noChangeAspect="1" noMove="1" noResize="1" noEditPoints="1" noAdjustHandles="1" noChangeArrowheads="1" noChangeShapeType="1" noTextEdit="1"/>
              </p:cNvSpPr>
              <p:nvPr>
                <p:ph idx="1"/>
              </p:nvPr>
            </p:nvSpPr>
            <p:spPr>
              <a:xfrm>
                <a:off x="748014" y="5567896"/>
                <a:ext cx="10653585" cy="879399"/>
              </a:xfrm>
              <a:blipFill>
                <a:blip r:embed="rId3"/>
                <a:stretch>
                  <a:fillRect l="-834" t="-5714" b="-8571"/>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FC29F5F-8FB7-1A4A-A0E0-8AAC89B6185F}"/>
              </a:ext>
            </a:extLst>
          </p:cNvPr>
          <p:cNvSpPr txBox="1"/>
          <p:nvPr/>
        </p:nvSpPr>
        <p:spPr>
          <a:xfrm>
            <a:off x="895136" y="6491385"/>
            <a:ext cx="10401728" cy="307777"/>
          </a:xfrm>
          <a:prstGeom prst="rect">
            <a:avLst/>
          </a:prstGeom>
          <a:noFill/>
        </p:spPr>
        <p:txBody>
          <a:bodyPr wrap="square" rtlCol="0">
            <a:spAutoFit/>
          </a:bodyPr>
          <a:lstStyle/>
          <a:p>
            <a:r>
              <a:rPr lang="en-HK" sz="1400" dirty="0"/>
              <a:t>[1] Stefan </a:t>
            </a:r>
            <a:r>
              <a:rPr lang="en-HK" sz="1400" dirty="0" err="1"/>
              <a:t>Meiser</a:t>
            </a:r>
            <a:r>
              <a:rPr lang="en-HK" sz="1400" dirty="0"/>
              <a:t>. Point location in arrangements of hyperplanes. Information and Computation, 106(2):286–303, 1993.</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89A3DB-7CE1-5F45-9E14-2CBEE4A8276C}"/>
                  </a:ext>
                </a:extLst>
              </p:cNvPr>
              <p:cNvSpPr txBox="1"/>
              <p:nvPr/>
            </p:nvSpPr>
            <p:spPr>
              <a:xfrm>
                <a:off x="748014" y="1787635"/>
                <a:ext cx="5797379"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Maintain a sorted array of the current k nearest neighbours</a:t>
                </a:r>
              </a:p>
              <a:p>
                <a:pPr marL="342900" indent="-342900">
                  <a:buFont typeface="Arial" panose="020B0604020202020204" pitchFamily="34" charset="0"/>
                  <a:buChar char="•"/>
                </a:pPr>
                <a:r>
                  <a:rPr lang="en-US" sz="2400" dirty="0"/>
                  <a:t>Compute the distance between </a:t>
                </a:r>
                <a14:m>
                  <m:oMath xmlns:m="http://schemas.openxmlformats.org/officeDocument/2006/math">
                    <m:r>
                      <a:rPr lang="en-US" sz="2400" b="0" i="1" smtClean="0">
                        <a:latin typeface="Cambria Math" panose="02040503050406030204" pitchFamily="18" charset="0"/>
                      </a:rPr>
                      <m:t>𝑞</m:t>
                    </m:r>
                  </m:oMath>
                </a14:m>
                <a:r>
                  <a:rPr lang="en-US" sz="2400" dirty="0"/>
                  <a:t> and the next point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oMath>
                </a14:m>
                <a:r>
                  <a:rPr lang="en-US" sz="2400" dirty="0"/>
                  <a:t>,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oMath>
                </a14:m>
                <a:r>
                  <a:rPr lang="en-US" sz="2400" dirty="0"/>
                  <a:t>n</a:t>
                </a:r>
              </a:p>
              <a:p>
                <a:pPr marL="342900" indent="-342900">
                  <a:buFont typeface="Arial" panose="020B0604020202020204" pitchFamily="34" charset="0"/>
                  <a:buChar char="•"/>
                </a:pPr>
                <a:r>
                  <a:rPr lang="en-US" sz="2400" dirty="0"/>
                  <a:t>Update the sorted array according to the computed distance </a:t>
                </a:r>
              </a:p>
            </p:txBody>
          </p:sp>
        </mc:Choice>
        <mc:Fallback xmlns="">
          <p:sp>
            <p:nvSpPr>
              <p:cNvPr id="25" name="TextBox 24">
                <a:extLst>
                  <a:ext uri="{FF2B5EF4-FFF2-40B4-BE49-F238E27FC236}">
                    <a16:creationId xmlns:a16="http://schemas.microsoft.com/office/drawing/2014/main" id="{A489A3DB-7CE1-5F45-9E14-2CBEE4A8276C}"/>
                  </a:ext>
                </a:extLst>
              </p:cNvPr>
              <p:cNvSpPr txBox="1">
                <a:spLocks noRot="1" noChangeAspect="1" noMove="1" noResize="1" noEditPoints="1" noAdjustHandles="1" noChangeArrowheads="1" noChangeShapeType="1" noTextEdit="1"/>
              </p:cNvSpPr>
              <p:nvPr/>
            </p:nvSpPr>
            <p:spPr>
              <a:xfrm>
                <a:off x="748014" y="1787635"/>
                <a:ext cx="5797379" cy="2308324"/>
              </a:xfrm>
              <a:prstGeom prst="rect">
                <a:avLst/>
              </a:prstGeom>
              <a:blipFill>
                <a:blip r:embed="rId13"/>
                <a:stretch>
                  <a:fillRect l="-1532" t="-2186" r="-438"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8D3DFE5-2C06-DB42-8876-962B5734A85D}"/>
                  </a:ext>
                </a:extLst>
              </p:cNvPr>
              <p:cNvSpPr txBox="1"/>
              <p:nvPr/>
            </p:nvSpPr>
            <p:spPr>
              <a:xfrm>
                <a:off x="1688804" y="4822648"/>
                <a:ext cx="5797379" cy="461665"/>
              </a:xfrm>
              <a:prstGeom prst="rect">
                <a:avLst/>
              </a:prstGeom>
              <a:noFill/>
            </p:spPr>
            <p:txBody>
              <a:bodyPr wrap="square" rtlCol="0">
                <a:spAutoFit/>
              </a:bodyPr>
              <a:lstStyle/>
              <a:p>
                <a:r>
                  <a:rPr lang="en-US" sz="2400" dirty="0">
                    <a:solidFill>
                      <a:srgbClr val="C00000"/>
                    </a:solidFill>
                  </a:rPr>
                  <a:t>Search overhead is </a:t>
                </a:r>
                <a14:m>
                  <m:oMath xmlns:m="http://schemas.openxmlformats.org/officeDocument/2006/math">
                    <m:r>
                      <a:rPr lang="en-US" sz="2400" b="0" i="1" smtClean="0">
                        <a:solidFill>
                          <a:srgbClr val="C00000"/>
                        </a:solidFill>
                        <a:latin typeface="Cambria Math" panose="02040503050406030204" pitchFamily="18" charset="0"/>
                      </a:rPr>
                      <m:t>𝑂</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𝑑</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𝑛</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oMath>
                </a14:m>
                <a:r>
                  <a:rPr lang="en-US" sz="2400" dirty="0">
                    <a:solidFill>
                      <a:srgbClr val="C00000"/>
                    </a:solidFill>
                  </a:rPr>
                  <a:t> !</a:t>
                </a:r>
              </a:p>
            </p:txBody>
          </p:sp>
        </mc:Choice>
        <mc:Fallback xmlns="">
          <p:sp>
            <p:nvSpPr>
              <p:cNvPr id="44" name="TextBox 43">
                <a:extLst>
                  <a:ext uri="{FF2B5EF4-FFF2-40B4-BE49-F238E27FC236}">
                    <a16:creationId xmlns:a16="http://schemas.microsoft.com/office/drawing/2014/main" id="{78D3DFE5-2C06-DB42-8876-962B5734A85D}"/>
                  </a:ext>
                </a:extLst>
              </p:cNvPr>
              <p:cNvSpPr txBox="1">
                <a:spLocks noRot="1" noChangeAspect="1" noMove="1" noResize="1" noEditPoints="1" noAdjustHandles="1" noChangeArrowheads="1" noChangeShapeType="1" noTextEdit="1"/>
              </p:cNvSpPr>
              <p:nvPr/>
            </p:nvSpPr>
            <p:spPr>
              <a:xfrm>
                <a:off x="1688804" y="4822648"/>
                <a:ext cx="5797379" cy="461665"/>
              </a:xfrm>
              <a:prstGeom prst="rect">
                <a:avLst/>
              </a:prstGeom>
              <a:blipFill>
                <a:blip r:embed="rId14"/>
                <a:stretch>
                  <a:fillRect l="-1528" t="-7895" b="-28947"/>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083D83DC-ACF1-C846-9707-B354110857D3}"/>
              </a:ext>
            </a:extLst>
          </p:cNvPr>
          <p:cNvSpPr/>
          <p:nvPr/>
        </p:nvSpPr>
        <p:spPr>
          <a:xfrm>
            <a:off x="7530012" y="1514542"/>
            <a:ext cx="4384588" cy="3738047"/>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54044A69-7504-3F40-8CCE-C2D40C549E85}"/>
              </a:ext>
            </a:extLst>
          </p:cNvPr>
          <p:cNvSpPr/>
          <p:nvPr/>
        </p:nvSpPr>
        <p:spPr>
          <a:xfrm>
            <a:off x="8234347" y="1626178"/>
            <a:ext cx="2866766" cy="276173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35A8973-3A16-904B-8C7B-1BF9D9DC1F51}"/>
              </a:ext>
            </a:extLst>
          </p:cNvPr>
          <p:cNvSpPr/>
          <p:nvPr/>
        </p:nvSpPr>
        <p:spPr>
          <a:xfrm>
            <a:off x="8814083" y="2157455"/>
            <a:ext cx="1685670" cy="1674104"/>
          </a:xfrm>
          <a:prstGeom prst="ellipse">
            <a:avLst/>
          </a:prstGeom>
          <a:solidFill>
            <a:srgbClr val="FFC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8" name="Summing Junction 47">
            <a:extLst>
              <a:ext uri="{FF2B5EF4-FFF2-40B4-BE49-F238E27FC236}">
                <a16:creationId xmlns:a16="http://schemas.microsoft.com/office/drawing/2014/main" id="{64B35AC3-AC44-1C47-90DB-E309E48865D0}"/>
              </a:ext>
            </a:extLst>
          </p:cNvPr>
          <p:cNvSpPr/>
          <p:nvPr/>
        </p:nvSpPr>
        <p:spPr>
          <a:xfrm>
            <a:off x="9592559" y="2908191"/>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D6427A6-A3FA-6E4D-8E2F-C4EBE358702D}"/>
              </a:ext>
            </a:extLst>
          </p:cNvPr>
          <p:cNvSpPr txBox="1"/>
          <p:nvPr/>
        </p:nvSpPr>
        <p:spPr>
          <a:xfrm>
            <a:off x="9742900" y="2750983"/>
            <a:ext cx="469557" cy="369332"/>
          </a:xfrm>
          <a:prstGeom prst="rect">
            <a:avLst/>
          </a:prstGeom>
          <a:noFill/>
        </p:spPr>
        <p:txBody>
          <a:bodyPr wrap="square">
            <a:spAutoFit/>
          </a:bodyPr>
          <a:lstStyle/>
          <a:p>
            <a:r>
              <a:rPr lang="en-HK" i="1" dirty="0">
                <a:latin typeface="Cambria Math" panose="02040503050406030204" pitchFamily="18" charset="0"/>
              </a:rPr>
              <a:t>q</a:t>
            </a:r>
            <a:endParaRPr lang="en-US" dirty="0"/>
          </a:p>
        </p:txBody>
      </p:sp>
      <p:cxnSp>
        <p:nvCxnSpPr>
          <p:cNvPr id="50" name="Straight Arrow Connector 49">
            <a:extLst>
              <a:ext uri="{FF2B5EF4-FFF2-40B4-BE49-F238E27FC236}">
                <a16:creationId xmlns:a16="http://schemas.microsoft.com/office/drawing/2014/main" id="{1701082C-7D00-1B40-955E-DBFEC52931C4}"/>
              </a:ext>
            </a:extLst>
          </p:cNvPr>
          <p:cNvCxnSpPr>
            <a:cxnSpLocks/>
            <a:stCxn id="48" idx="4"/>
            <a:endCxn id="47" idx="4"/>
          </p:cNvCxnSpPr>
          <p:nvPr/>
        </p:nvCxnSpPr>
        <p:spPr>
          <a:xfrm flipH="1">
            <a:off x="9656918" y="3068829"/>
            <a:ext cx="10812" cy="762730"/>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AC37FA7-7AAD-5C42-9E74-6B180ECCE08F}"/>
                  </a:ext>
                </a:extLst>
              </p:cNvPr>
              <p:cNvSpPr txBox="1"/>
              <p:nvPr/>
            </p:nvSpPr>
            <p:spPr>
              <a:xfrm>
                <a:off x="9645075" y="3245682"/>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51" name="TextBox 50">
                <a:extLst>
                  <a:ext uri="{FF2B5EF4-FFF2-40B4-BE49-F238E27FC236}">
                    <a16:creationId xmlns:a16="http://schemas.microsoft.com/office/drawing/2014/main" id="{6AC37FA7-7AAD-5C42-9E74-6B180ECCE08F}"/>
                  </a:ext>
                </a:extLst>
              </p:cNvPr>
              <p:cNvSpPr txBox="1">
                <a:spLocks noRot="1" noChangeAspect="1" noMove="1" noResize="1" noEditPoints="1" noAdjustHandles="1" noChangeArrowheads="1" noChangeShapeType="1" noTextEdit="1"/>
              </p:cNvSpPr>
              <p:nvPr/>
            </p:nvSpPr>
            <p:spPr>
              <a:xfrm>
                <a:off x="9645075" y="3245682"/>
                <a:ext cx="361435" cy="369332"/>
              </a:xfrm>
              <a:prstGeom prst="rect">
                <a:avLst/>
              </a:prstGeom>
              <a:blipFill>
                <a:blip r:embed="rId15"/>
                <a:stretch>
                  <a:fillRect/>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89F423FE-4D38-784A-A809-8BED684EE6B4}"/>
              </a:ext>
            </a:extLst>
          </p:cNvPr>
          <p:cNvCxnSpPr>
            <a:cxnSpLocks/>
            <a:stCxn id="48" idx="2"/>
            <a:endCxn id="46" idx="2"/>
          </p:cNvCxnSpPr>
          <p:nvPr/>
        </p:nvCxnSpPr>
        <p:spPr>
          <a:xfrm flipH="1">
            <a:off x="8234347" y="2988510"/>
            <a:ext cx="1358212" cy="18536"/>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6F1B653-20DD-9B4C-8BC4-8A6D43A7EAAF}"/>
                  </a:ext>
                </a:extLst>
              </p:cNvPr>
              <p:cNvSpPr txBox="1"/>
              <p:nvPr/>
            </p:nvSpPr>
            <p:spPr>
              <a:xfrm>
                <a:off x="8774956" y="2636386"/>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m:t>
                      </m:r>
                    </m:oMath>
                  </m:oMathPara>
                </a14:m>
                <a:endParaRPr lang="en-US" dirty="0"/>
              </a:p>
            </p:txBody>
          </p:sp>
        </mc:Choice>
        <mc:Fallback xmlns="">
          <p:sp>
            <p:nvSpPr>
              <p:cNvPr id="53" name="TextBox 52">
                <a:extLst>
                  <a:ext uri="{FF2B5EF4-FFF2-40B4-BE49-F238E27FC236}">
                    <a16:creationId xmlns:a16="http://schemas.microsoft.com/office/drawing/2014/main" id="{96F1B653-20DD-9B4C-8BC4-8A6D43A7EAAF}"/>
                  </a:ext>
                </a:extLst>
              </p:cNvPr>
              <p:cNvSpPr txBox="1">
                <a:spLocks noRot="1" noChangeAspect="1" noMove="1" noResize="1" noEditPoints="1" noAdjustHandles="1" noChangeArrowheads="1" noChangeShapeType="1" noTextEdit="1"/>
              </p:cNvSpPr>
              <p:nvPr/>
            </p:nvSpPr>
            <p:spPr>
              <a:xfrm>
                <a:off x="8774956" y="2636386"/>
                <a:ext cx="361435" cy="369332"/>
              </a:xfrm>
              <a:prstGeom prst="rect">
                <a:avLst/>
              </a:prstGeom>
              <a:blipFill>
                <a:blip r:embed="rId16"/>
                <a:stretch>
                  <a:fillRect/>
                </a:stretch>
              </a:blipFill>
            </p:spPr>
            <p:txBody>
              <a:bodyPr/>
              <a:lstStyle/>
              <a:p>
                <a:r>
                  <a:rPr lang="en-US">
                    <a:noFill/>
                  </a:rPr>
                  <a:t> </a:t>
                </a:r>
              </a:p>
            </p:txBody>
          </p:sp>
        </mc:Fallback>
      </mc:AlternateContent>
      <p:sp>
        <p:nvSpPr>
          <p:cNvPr id="54" name="Summing Junction 53">
            <a:extLst>
              <a:ext uri="{FF2B5EF4-FFF2-40B4-BE49-F238E27FC236}">
                <a16:creationId xmlns:a16="http://schemas.microsoft.com/office/drawing/2014/main" id="{A78FB277-1E9F-3B4D-8FEB-D79AA9F8E781}"/>
              </a:ext>
            </a:extLst>
          </p:cNvPr>
          <p:cNvSpPr/>
          <p:nvPr/>
        </p:nvSpPr>
        <p:spPr>
          <a:xfrm>
            <a:off x="9358273" y="2109797"/>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umming Junction 54">
            <a:extLst>
              <a:ext uri="{FF2B5EF4-FFF2-40B4-BE49-F238E27FC236}">
                <a16:creationId xmlns:a16="http://schemas.microsoft.com/office/drawing/2014/main" id="{5850D3C3-2304-8342-B47E-B5C96F960815}"/>
              </a:ext>
            </a:extLst>
          </p:cNvPr>
          <p:cNvSpPr/>
          <p:nvPr/>
        </p:nvSpPr>
        <p:spPr>
          <a:xfrm>
            <a:off x="9750621" y="1817260"/>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umming Junction 55">
            <a:extLst>
              <a:ext uri="{FF2B5EF4-FFF2-40B4-BE49-F238E27FC236}">
                <a16:creationId xmlns:a16="http://schemas.microsoft.com/office/drawing/2014/main" id="{F1D1232A-B5C6-B641-92DF-F80733B54B2F}"/>
              </a:ext>
            </a:extLst>
          </p:cNvPr>
          <p:cNvSpPr/>
          <p:nvPr/>
        </p:nvSpPr>
        <p:spPr>
          <a:xfrm>
            <a:off x="11345158" y="1610007"/>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umming Junction 56">
            <a:extLst>
              <a:ext uri="{FF2B5EF4-FFF2-40B4-BE49-F238E27FC236}">
                <a16:creationId xmlns:a16="http://schemas.microsoft.com/office/drawing/2014/main" id="{FD09F826-BF45-B24B-9830-8CE5648C6924}"/>
              </a:ext>
            </a:extLst>
          </p:cNvPr>
          <p:cNvSpPr/>
          <p:nvPr/>
        </p:nvSpPr>
        <p:spPr>
          <a:xfrm>
            <a:off x="10499753" y="1626178"/>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A944DB3-9993-1840-B1A0-4F2531DA3F24}"/>
                  </a:ext>
                </a:extLst>
              </p:cNvPr>
              <p:cNvSpPr txBox="1"/>
              <p:nvPr/>
            </p:nvSpPr>
            <p:spPr>
              <a:xfrm>
                <a:off x="9395858" y="2134302"/>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58" name="TextBox 57">
                <a:extLst>
                  <a:ext uri="{FF2B5EF4-FFF2-40B4-BE49-F238E27FC236}">
                    <a16:creationId xmlns:a16="http://schemas.microsoft.com/office/drawing/2014/main" id="{AA944DB3-9993-1840-B1A0-4F2531DA3F24}"/>
                  </a:ext>
                </a:extLst>
              </p:cNvPr>
              <p:cNvSpPr txBox="1">
                <a:spLocks noRot="1" noChangeAspect="1" noMove="1" noResize="1" noEditPoints="1" noAdjustHandles="1" noChangeArrowheads="1" noChangeShapeType="1" noTextEdit="1"/>
              </p:cNvSpPr>
              <p:nvPr/>
            </p:nvSpPr>
            <p:spPr>
              <a:xfrm>
                <a:off x="9395858" y="2134302"/>
                <a:ext cx="469557" cy="369332"/>
              </a:xfrm>
              <a:prstGeom prst="rect">
                <a:avLst/>
              </a:prstGeom>
              <a:blipFill>
                <a:blip r:embed="rId1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7D65D39-9002-0940-95D5-33B362B3D095}"/>
                  </a:ext>
                </a:extLst>
              </p:cNvPr>
              <p:cNvSpPr txBox="1"/>
              <p:nvPr/>
            </p:nvSpPr>
            <p:spPr>
              <a:xfrm>
                <a:off x="9874703" y="1706497"/>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dirty="0"/>
              </a:p>
            </p:txBody>
          </p:sp>
        </mc:Choice>
        <mc:Fallback xmlns="">
          <p:sp>
            <p:nvSpPr>
              <p:cNvPr id="59" name="TextBox 58">
                <a:extLst>
                  <a:ext uri="{FF2B5EF4-FFF2-40B4-BE49-F238E27FC236}">
                    <a16:creationId xmlns:a16="http://schemas.microsoft.com/office/drawing/2014/main" id="{C7D65D39-9002-0940-95D5-33B362B3D095}"/>
                  </a:ext>
                </a:extLst>
              </p:cNvPr>
              <p:cNvSpPr txBox="1">
                <a:spLocks noRot="1" noChangeAspect="1" noMove="1" noResize="1" noEditPoints="1" noAdjustHandles="1" noChangeArrowheads="1" noChangeShapeType="1" noTextEdit="1"/>
              </p:cNvSpPr>
              <p:nvPr/>
            </p:nvSpPr>
            <p:spPr>
              <a:xfrm>
                <a:off x="9874703" y="1706497"/>
                <a:ext cx="469557" cy="369332"/>
              </a:xfrm>
              <a:prstGeom prst="rect">
                <a:avLst/>
              </a:prstGeom>
              <a:blipFill>
                <a:blip r:embed="rId1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26F9C02-6A2D-F142-8774-8072A260C7E9}"/>
                  </a:ext>
                </a:extLst>
              </p:cNvPr>
              <p:cNvSpPr txBox="1"/>
              <p:nvPr/>
            </p:nvSpPr>
            <p:spPr>
              <a:xfrm>
                <a:off x="10620229" y="1602150"/>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0" name="TextBox 59">
                <a:extLst>
                  <a:ext uri="{FF2B5EF4-FFF2-40B4-BE49-F238E27FC236}">
                    <a16:creationId xmlns:a16="http://schemas.microsoft.com/office/drawing/2014/main" id="{426F9C02-6A2D-F142-8774-8072A260C7E9}"/>
                  </a:ext>
                </a:extLst>
              </p:cNvPr>
              <p:cNvSpPr txBox="1">
                <a:spLocks noRot="1" noChangeAspect="1" noMove="1" noResize="1" noEditPoints="1" noAdjustHandles="1" noChangeArrowheads="1" noChangeShapeType="1" noTextEdit="1"/>
              </p:cNvSpPr>
              <p:nvPr/>
            </p:nvSpPr>
            <p:spPr>
              <a:xfrm>
                <a:off x="10620229" y="1602150"/>
                <a:ext cx="469557" cy="369332"/>
              </a:xfrm>
              <a:prstGeom prst="rect">
                <a:avLst/>
              </a:prstGeom>
              <a:blipFill>
                <a:blip r:embed="rId1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6365F69-4AE6-B040-916C-3B5E9612352D}"/>
                  </a:ext>
                </a:extLst>
              </p:cNvPr>
              <p:cNvSpPr txBox="1"/>
              <p:nvPr/>
            </p:nvSpPr>
            <p:spPr>
              <a:xfrm>
                <a:off x="11409001" y="1641045"/>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oMath>
                  </m:oMathPara>
                </a14:m>
                <a:endParaRPr lang="en-US" dirty="0"/>
              </a:p>
            </p:txBody>
          </p:sp>
        </mc:Choice>
        <mc:Fallback xmlns="">
          <p:sp>
            <p:nvSpPr>
              <p:cNvPr id="61" name="TextBox 60">
                <a:extLst>
                  <a:ext uri="{FF2B5EF4-FFF2-40B4-BE49-F238E27FC236}">
                    <a16:creationId xmlns:a16="http://schemas.microsoft.com/office/drawing/2014/main" id="{F6365F69-4AE6-B040-916C-3B5E9612352D}"/>
                  </a:ext>
                </a:extLst>
              </p:cNvPr>
              <p:cNvSpPr txBox="1">
                <a:spLocks noRot="1" noChangeAspect="1" noMove="1" noResize="1" noEditPoints="1" noAdjustHandles="1" noChangeArrowheads="1" noChangeShapeType="1" noTextEdit="1"/>
              </p:cNvSpPr>
              <p:nvPr/>
            </p:nvSpPr>
            <p:spPr>
              <a:xfrm>
                <a:off x="11409001" y="1641045"/>
                <a:ext cx="469557" cy="369332"/>
              </a:xfrm>
              <a:prstGeom prst="rect">
                <a:avLst/>
              </a:prstGeom>
              <a:blipFill>
                <a:blip r:embed="rId2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5C49B91-C94A-084A-AE63-5D50D72150FF}"/>
                  </a:ext>
                </a:extLst>
              </p:cNvPr>
              <p:cNvSpPr txBox="1"/>
              <p:nvPr/>
            </p:nvSpPr>
            <p:spPr>
              <a:xfrm>
                <a:off x="8397041" y="4579630"/>
                <a:ext cx="3098458" cy="646331"/>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𝑘</m:t>
                    </m:r>
                  </m:oMath>
                </a14:m>
                <a:r>
                  <a:rPr lang="en-US" dirty="0"/>
                  <a:t>-NN: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=3</m:t>
                    </m:r>
                  </m:oMath>
                </a14:m>
                <a:r>
                  <a:rPr lang="en-US" dirty="0"/>
                  <a:t>, return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a14:m>
                <a:endParaRPr lang="en-HK" b="0" dirty="0"/>
              </a:p>
              <a:p>
                <a:r>
                  <a:rPr lang="zh-CN" altLang="en-US" dirty="0"/>
                  <a: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oMath>
                </a14:m>
                <a:r>
                  <a:rPr lang="en-US" dirty="0"/>
                  <a:t>,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oMath>
                </a14:m>
                <a:endParaRPr lang="en-US" dirty="0"/>
              </a:p>
            </p:txBody>
          </p:sp>
        </mc:Choice>
        <mc:Fallback xmlns="">
          <p:sp>
            <p:nvSpPr>
              <p:cNvPr id="63" name="TextBox 62">
                <a:extLst>
                  <a:ext uri="{FF2B5EF4-FFF2-40B4-BE49-F238E27FC236}">
                    <a16:creationId xmlns:a16="http://schemas.microsoft.com/office/drawing/2014/main" id="{15C49B91-C94A-084A-AE63-5D50D72150FF}"/>
                  </a:ext>
                </a:extLst>
              </p:cNvPr>
              <p:cNvSpPr txBox="1">
                <a:spLocks noRot="1" noChangeAspect="1" noMove="1" noResize="1" noEditPoints="1" noAdjustHandles="1" noChangeArrowheads="1" noChangeShapeType="1" noTextEdit="1"/>
              </p:cNvSpPr>
              <p:nvPr/>
            </p:nvSpPr>
            <p:spPr>
              <a:xfrm>
                <a:off x="8397041" y="4579630"/>
                <a:ext cx="3098458" cy="646331"/>
              </a:xfrm>
              <a:prstGeom prst="rect">
                <a:avLst/>
              </a:prstGeom>
              <a:blipFill>
                <a:blip r:embed="rId21"/>
                <a:stretch>
                  <a:fillRect t="-3846" b="-15385"/>
                </a:stretch>
              </a:blipFill>
            </p:spPr>
            <p:txBody>
              <a:bodyPr/>
              <a:lstStyle/>
              <a:p>
                <a:r>
                  <a:rPr lang="en-US">
                    <a:noFill/>
                  </a:rPr>
                  <a:t> </a:t>
                </a:r>
              </a:p>
            </p:txBody>
          </p:sp>
        </mc:Fallback>
      </mc:AlternateContent>
    </p:spTree>
    <p:extLst>
      <p:ext uri="{BB962C8B-B14F-4D97-AF65-F5344CB8AC3E}">
        <p14:creationId xmlns:p14="http://schemas.microsoft.com/office/powerpoint/2010/main" val="3123139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HK" b="1" dirty="0">
                <a:solidFill>
                  <a:schemeClr val="accent4">
                    <a:lumMod val="50000"/>
                  </a:schemeClr>
                </a:solidFill>
              </a:rPr>
              <a:t>Approximate</a:t>
            </a:r>
            <a:r>
              <a:rPr lang="zh-CN" altLang="en-US" b="1" dirty="0">
                <a:solidFill>
                  <a:schemeClr val="accent4">
                    <a:lumMod val="50000"/>
                  </a:schemeClr>
                </a:solidFill>
              </a:rPr>
              <a:t> </a:t>
            </a:r>
            <a:r>
              <a:rPr lang="en-US" altLang="zh-CN" b="1" dirty="0">
                <a:solidFill>
                  <a:schemeClr val="accent4">
                    <a:lumMod val="50000"/>
                  </a:schemeClr>
                </a:solidFill>
              </a:rPr>
              <a:t>nearest</a:t>
            </a:r>
            <a:r>
              <a:rPr lang="zh-CN" altLang="en-US" b="1" dirty="0">
                <a:solidFill>
                  <a:schemeClr val="accent4">
                    <a:lumMod val="50000"/>
                  </a:schemeClr>
                </a:solidFill>
              </a:rPr>
              <a:t> </a:t>
            </a:r>
            <a:r>
              <a:rPr lang="en-US" altLang="zh-CN" b="1" dirty="0">
                <a:solidFill>
                  <a:schemeClr val="accent4">
                    <a:lumMod val="50000"/>
                  </a:schemeClr>
                </a:solidFill>
              </a:rPr>
              <a:t>neighbour</a:t>
            </a:r>
            <a:endParaRPr lang="en-US" b="1" dirty="0">
              <a:solidFill>
                <a:schemeClr val="accent4">
                  <a:lumMod val="50000"/>
                </a:schemeClr>
              </a:solidFill>
            </a:endParaRPr>
          </a:p>
        </p:txBody>
      </p:sp>
      <p:sp>
        <p:nvSpPr>
          <p:cNvPr id="4" name="AutoShape 2" descr="How does Spotify&amp;#39;s recommendation system work?">
            <a:extLst>
              <a:ext uri="{FF2B5EF4-FFF2-40B4-BE49-F238E27FC236}">
                <a16:creationId xmlns:a16="http://schemas.microsoft.com/office/drawing/2014/main" id="{258280D6-DD19-8541-B491-78EB696B3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FCA4973-063D-0644-937F-A42A8948D679}"/>
                  </a:ext>
                </a:extLst>
              </p:cNvPr>
              <p:cNvSpPr>
                <a:spLocks noGrp="1"/>
              </p:cNvSpPr>
              <p:nvPr>
                <p:ph idx="1"/>
              </p:nvPr>
            </p:nvSpPr>
            <p:spPr>
              <a:xfrm>
                <a:off x="895136" y="2179940"/>
                <a:ext cx="6633351" cy="4319714"/>
              </a:xfrm>
            </p:spPr>
            <p:txBody>
              <a:bodyPr>
                <a:normAutofit/>
              </a:bodyPr>
              <a:lstStyle/>
              <a:p>
                <a:pPr>
                  <a:lnSpc>
                    <a:spcPct val="110000"/>
                  </a:lnSpc>
                </a:pPr>
                <a14:m>
                  <m:oMath xmlns:m="http://schemas.openxmlformats.org/officeDocument/2006/math">
                    <m:d>
                      <m:dPr>
                        <m:ctrlPr>
                          <a:rPr lang="en-HK" sz="2400" i="1" dirty="0" smtClean="0">
                            <a:latin typeface="Cambria Math" panose="02040503050406030204" pitchFamily="18" charset="0"/>
                          </a:rPr>
                        </m:ctrlPr>
                      </m:dPr>
                      <m:e>
                        <m:r>
                          <a:rPr lang="en-US" sz="2400" b="0" i="1" dirty="0" smtClean="0">
                            <a:latin typeface="Cambria Math" panose="02040503050406030204" pitchFamily="18" charset="0"/>
                          </a:rPr>
                          <m:t>𝑐</m:t>
                        </m:r>
                        <m:r>
                          <a:rPr lang="en-US" sz="2400" b="0" i="1" dirty="0" smtClean="0">
                            <a:latin typeface="Cambria Math" panose="02040503050406030204" pitchFamily="18" charset="0"/>
                          </a:rPr>
                          <m:t>,</m:t>
                        </m:r>
                        <m:r>
                          <a:rPr lang="en-US" sz="2400" b="0" i="1" dirty="0" smtClean="0">
                            <a:latin typeface="Cambria Math" panose="02040503050406030204" pitchFamily="18" charset="0"/>
                          </a:rPr>
                          <m:t>𝑟</m:t>
                        </m:r>
                      </m:e>
                    </m:d>
                    <m:r>
                      <a:rPr lang="en-HK" sz="2400" i="1" dirty="0" smtClean="0">
                        <a:latin typeface="Cambria Math" panose="02040503050406030204" pitchFamily="18" charset="0"/>
                      </a:rPr>
                      <m:t>−</m:t>
                    </m:r>
                    <m:r>
                      <a:rPr lang="en-US" sz="2400" b="0" i="1" dirty="0" smtClean="0">
                        <a:latin typeface="Cambria Math" panose="02040503050406030204" pitchFamily="18" charset="0"/>
                      </a:rPr>
                      <m:t>𝑎𝑝𝑝𝑟𝑜𝑥𝑖𝑚𝑎𝑡𝑒</m:t>
                    </m:r>
                    <m:r>
                      <a:rPr lang="en-US" sz="2400" b="0" i="1" dirty="0" smtClean="0">
                        <a:latin typeface="Cambria Math" panose="02040503050406030204" pitchFamily="18" charset="0"/>
                      </a:rPr>
                      <m:t> </m:t>
                    </m:r>
                    <m:r>
                      <a:rPr lang="en-HK" sz="2400" i="1" dirty="0" smtClean="0">
                        <a:latin typeface="Cambria Math" panose="02040503050406030204" pitchFamily="18" charset="0"/>
                      </a:rPr>
                      <m:t>𝑛𝑒𝑎𝑟𝑒𝑠𝑡</m:t>
                    </m:r>
                    <m:r>
                      <a:rPr lang="en-HK" sz="2400" i="1" dirty="0" smtClean="0">
                        <a:latin typeface="Cambria Math" panose="02040503050406030204" pitchFamily="18" charset="0"/>
                      </a:rPr>
                      <m:t> </m:t>
                    </m:r>
                    <m:r>
                      <a:rPr lang="en-HK" sz="2400" i="1" dirty="0" smtClean="0">
                        <a:latin typeface="Cambria Math" panose="02040503050406030204" pitchFamily="18" charset="0"/>
                      </a:rPr>
                      <m:t>𝑛𝑒𝑖𝑔h𝑏𝑜𝑢𝑟</m:t>
                    </m:r>
                  </m:oMath>
                </a14:m>
                <a:endParaRPr lang="en-US" sz="2400" i="1" dirty="0">
                  <a:latin typeface="Cambria Math" panose="02040503050406030204" pitchFamily="18" charset="0"/>
                </a:endParaRPr>
              </a:p>
              <a:p>
                <a:pPr lvl="1">
                  <a:lnSpc>
                    <a:spcPct val="110000"/>
                  </a:lnSpc>
                </a:pPr>
                <a:r>
                  <a:rPr lang="en-US" dirty="0">
                    <a:latin typeface="Cambria Math" panose="02040503050406030204" pitchFamily="18" charset="0"/>
                  </a:rPr>
                  <a:t>Return a point</a:t>
                </a:r>
                <a:r>
                  <a:rPr lang="zh-CN" altLang="en-US" dirty="0">
                    <a:latin typeface="Cambria Math" panose="02040503050406030204" pitchFamily="18" charset="0"/>
                  </a:rPr>
                  <a:t> </a:t>
                </a:r>
                <a:r>
                  <a:rPr lang="en-US" altLang="zh-CN" dirty="0">
                    <a:latin typeface="Cambria Math" panose="02040503050406030204" pitchFamily="18" charset="0"/>
                  </a:rPr>
                  <a:t>whose</a:t>
                </a:r>
                <a:r>
                  <a:rPr lang="zh-CN" altLang="en-US" dirty="0">
                    <a:latin typeface="Cambria Math" panose="02040503050406030204" pitchFamily="18" charset="0"/>
                  </a:rPr>
                  <a:t> </a:t>
                </a:r>
                <a:r>
                  <a:rPr lang="en-US" dirty="0">
                    <a:latin typeface="Cambria Math" panose="02040503050406030204" pitchFamily="18" charset="0"/>
                  </a:rPr>
                  <a:t>distance from</a:t>
                </a:r>
                <a:r>
                  <a:rPr lang="zh-CN" altLang="en-US" dirty="0">
                    <a:latin typeface="Cambria Math" panose="02040503050406030204" pitchFamily="18" charset="0"/>
                  </a:rPr>
                  <a:t> </a:t>
                </a:r>
                <a:r>
                  <a:rPr lang="en-US" dirty="0">
                    <a:latin typeface="Cambria Math" panose="02040503050406030204" pitchFamily="18" charset="0"/>
                  </a:rPr>
                  <a:t>the query </a:t>
                </a:r>
                <a:r>
                  <a:rPr lang="en-HK" i="1" dirty="0">
                    <a:latin typeface="Cambria Math" panose="02040503050406030204" pitchFamily="18" charset="0"/>
                  </a:rPr>
                  <a:t>q</a:t>
                </a:r>
                <a:r>
                  <a:rPr lang="zh-CN" altLang="en-US" i="1" dirty="0">
                    <a:latin typeface="Cambria Math" panose="02040503050406030204" pitchFamily="18" charset="0"/>
                  </a:rPr>
                  <a:t> </a:t>
                </a:r>
                <a:r>
                  <a:rPr lang="en-US" dirty="0">
                    <a:latin typeface="Cambria Math" panose="02040503050406030204" pitchFamily="18" charset="0"/>
                  </a:rPr>
                  <a:t>is within a threshold</a:t>
                </a:r>
                <a:r>
                  <a:rPr lang="zh-CN" alt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𝑐𝑟</m:t>
                    </m:r>
                  </m:oMath>
                </a14:m>
                <a:r>
                  <a:rPr lang="en-US" dirty="0">
                    <a:latin typeface="Cambria Math" panose="02040503050406030204" pitchFamily="18" charset="0"/>
                  </a:rPr>
                  <a:t>, where </a:t>
                </a:r>
                <a14:m>
                  <m:oMath xmlns:m="http://schemas.openxmlformats.org/officeDocument/2006/math">
                    <m:r>
                      <a:rPr lang="en-US" i="1">
                        <a:latin typeface="Cambria Math" panose="02040503050406030204" pitchFamily="18" charset="0"/>
                      </a:rPr>
                      <m:t>𝑟</m:t>
                    </m:r>
                  </m:oMath>
                </a14:m>
                <a:r>
                  <a:rPr lang="en-US" dirty="0">
                    <a:latin typeface="Cambria Math" panose="02040503050406030204" pitchFamily="18" charset="0"/>
                  </a:rPr>
                  <a:t> is the distance between q and its nearest neighbour.</a:t>
                </a:r>
              </a:p>
            </p:txBody>
          </p:sp>
        </mc:Choice>
        <mc:Fallback xmlns="">
          <p:sp>
            <p:nvSpPr>
              <p:cNvPr id="6" name="Content Placeholder 2">
                <a:extLst>
                  <a:ext uri="{FF2B5EF4-FFF2-40B4-BE49-F238E27FC236}">
                    <a16:creationId xmlns:a16="http://schemas.microsoft.com/office/drawing/2014/main" id="{BFCA4973-063D-0644-937F-A42A8948D679}"/>
                  </a:ext>
                </a:extLst>
              </p:cNvPr>
              <p:cNvSpPr>
                <a:spLocks noGrp="1" noRot="1" noChangeAspect="1" noMove="1" noResize="1" noEditPoints="1" noAdjustHandles="1" noChangeArrowheads="1" noChangeShapeType="1" noTextEdit="1"/>
              </p:cNvSpPr>
              <p:nvPr>
                <p:ph idx="1"/>
              </p:nvPr>
            </p:nvSpPr>
            <p:spPr>
              <a:xfrm>
                <a:off x="895136" y="2179940"/>
                <a:ext cx="6633351" cy="4319714"/>
              </a:xfrm>
              <a:blipFill>
                <a:blip r:embed="rId3"/>
                <a:stretch>
                  <a:fillRect l="-1338" t="-29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FB767B5-1640-1746-BD3E-722F4D151433}"/>
              </a:ext>
            </a:extLst>
          </p:cNvPr>
          <p:cNvSpPr txBox="1"/>
          <p:nvPr/>
        </p:nvSpPr>
        <p:spPr>
          <a:xfrm>
            <a:off x="895136" y="5457445"/>
            <a:ext cx="858919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It</a:t>
            </a:r>
            <a:r>
              <a:rPr lang="zh-CN" altLang="en-US" sz="2400" dirty="0"/>
              <a:t> </a:t>
            </a:r>
            <a:r>
              <a:rPr lang="en-US" altLang="zh-CN" sz="2400" dirty="0"/>
              <a:t>is</a:t>
            </a:r>
            <a:r>
              <a:rPr lang="zh-CN" altLang="en-US" sz="2400" dirty="0"/>
              <a:t> </a:t>
            </a:r>
            <a:r>
              <a:rPr lang="en-US" altLang="zh-CN" sz="2400" dirty="0">
                <a:solidFill>
                  <a:srgbClr val="C00000"/>
                </a:solidFill>
              </a:rPr>
              <a:t>hard</a:t>
            </a:r>
            <a:r>
              <a:rPr lang="zh-CN" altLang="en-US" sz="2400" dirty="0">
                <a:solidFill>
                  <a:srgbClr val="C00000"/>
                </a:solidFill>
              </a:rPr>
              <a:t> </a:t>
            </a:r>
            <a:r>
              <a:rPr lang="en-US" altLang="zh-CN" sz="2400" dirty="0">
                <a:solidFill>
                  <a:srgbClr val="C00000"/>
                </a:solidFill>
              </a:rPr>
              <a:t>to</a:t>
            </a:r>
            <a:r>
              <a:rPr lang="zh-CN" altLang="en-US" sz="2400" dirty="0">
                <a:solidFill>
                  <a:srgbClr val="C00000"/>
                </a:solidFill>
              </a:rPr>
              <a:t> </a:t>
            </a:r>
            <a:r>
              <a:rPr lang="en-US" altLang="zh-CN" sz="2400" dirty="0">
                <a:solidFill>
                  <a:srgbClr val="C00000"/>
                </a:solidFill>
              </a:rPr>
              <a:t>construct</a:t>
            </a:r>
            <a:r>
              <a:rPr lang="zh-CN" altLang="en-US" sz="2400" dirty="0">
                <a:solidFill>
                  <a:srgbClr val="C00000"/>
                </a:solidFill>
              </a:rPr>
              <a:t> </a:t>
            </a:r>
            <a:r>
              <a:rPr lang="en-US" altLang="zh-CN" sz="2400" dirty="0">
                <a:solidFill>
                  <a:srgbClr val="C00000"/>
                </a:solidFill>
              </a:rPr>
              <a:t>a</a:t>
            </a:r>
            <a:r>
              <a:rPr lang="zh-CN" altLang="en-US" sz="2400" dirty="0">
                <a:solidFill>
                  <a:srgbClr val="C00000"/>
                </a:solidFill>
              </a:rPr>
              <a:t> </a:t>
            </a:r>
            <a:r>
              <a:rPr lang="en-HK" sz="2400" dirty="0">
                <a:solidFill>
                  <a:srgbClr val="C00000"/>
                </a:solidFill>
              </a:rPr>
              <a:t>polynomial-time algorithm </a:t>
            </a:r>
            <a:r>
              <a:rPr lang="en-HK" sz="2400" dirty="0"/>
              <a:t>for this task</a:t>
            </a:r>
            <a:r>
              <a:rPr lang="en-HK" sz="2400" baseline="30000" dirty="0"/>
              <a:t>[2]</a:t>
            </a:r>
            <a:r>
              <a:rPr lang="en-HK" sz="2400" dirty="0"/>
              <a:t>!</a:t>
            </a:r>
          </a:p>
        </p:txBody>
      </p:sp>
      <p:sp>
        <p:nvSpPr>
          <p:cNvPr id="67" name="TextBox 66">
            <a:extLst>
              <a:ext uri="{FF2B5EF4-FFF2-40B4-BE49-F238E27FC236}">
                <a16:creationId xmlns:a16="http://schemas.microsoft.com/office/drawing/2014/main" id="{ECB98C1E-1415-8846-81CA-39E8260CC5FC}"/>
              </a:ext>
            </a:extLst>
          </p:cNvPr>
          <p:cNvSpPr txBox="1"/>
          <p:nvPr/>
        </p:nvSpPr>
        <p:spPr>
          <a:xfrm>
            <a:off x="895136" y="6193438"/>
            <a:ext cx="10194650" cy="523220"/>
          </a:xfrm>
          <a:prstGeom prst="rect">
            <a:avLst/>
          </a:prstGeom>
          <a:noFill/>
        </p:spPr>
        <p:txBody>
          <a:bodyPr wrap="square" rtlCol="0">
            <a:spAutoFit/>
          </a:bodyPr>
          <a:lstStyle/>
          <a:p>
            <a:r>
              <a:rPr lang="en-HK" sz="1400" dirty="0"/>
              <a:t>[2] </a:t>
            </a:r>
            <a:r>
              <a:rPr lang="en-HK" sz="1400" dirty="0" err="1"/>
              <a:t>Alexandr</a:t>
            </a:r>
            <a:r>
              <a:rPr lang="en-HK" sz="1400" dirty="0"/>
              <a:t> </a:t>
            </a:r>
            <a:r>
              <a:rPr lang="en-HK" sz="1400" dirty="0" err="1"/>
              <a:t>Andoni</a:t>
            </a:r>
            <a:r>
              <a:rPr lang="en-HK" sz="1400" dirty="0"/>
              <a:t>, Piotr </a:t>
            </a:r>
            <a:r>
              <a:rPr lang="en-HK" sz="1400" dirty="0" err="1"/>
              <a:t>Indyk</a:t>
            </a:r>
            <a:r>
              <a:rPr lang="en-HK" sz="1400" dirty="0"/>
              <a:t>, and Ilya </a:t>
            </a:r>
            <a:r>
              <a:rPr lang="en-HK" sz="1400" dirty="0" err="1"/>
              <a:t>Razenshteyn</a:t>
            </a:r>
            <a:r>
              <a:rPr lang="en-HK" sz="1400" dirty="0"/>
              <a:t>, “Approximate nearest </a:t>
            </a:r>
            <a:r>
              <a:rPr lang="en-HK" sz="1400" dirty="0" err="1"/>
              <a:t>neighbor</a:t>
            </a:r>
            <a:r>
              <a:rPr lang="en-HK" sz="1400" dirty="0"/>
              <a:t> search in high dimensions,” in Proc. of the International Congress of Mathematicians, 2018.</a:t>
            </a:r>
          </a:p>
        </p:txBody>
      </p:sp>
      <p:sp>
        <p:nvSpPr>
          <p:cNvPr id="44" name="Rectangle 43">
            <a:extLst>
              <a:ext uri="{FF2B5EF4-FFF2-40B4-BE49-F238E27FC236}">
                <a16:creationId xmlns:a16="http://schemas.microsoft.com/office/drawing/2014/main" id="{1B34C424-CEB6-0D49-A3D4-05BE4CB754DB}"/>
              </a:ext>
            </a:extLst>
          </p:cNvPr>
          <p:cNvSpPr/>
          <p:nvPr/>
        </p:nvSpPr>
        <p:spPr>
          <a:xfrm>
            <a:off x="7530012" y="1514542"/>
            <a:ext cx="4384588" cy="3738047"/>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9E81D503-21C8-4242-95C8-0B27DB9C7D5D}"/>
              </a:ext>
            </a:extLst>
          </p:cNvPr>
          <p:cNvSpPr/>
          <p:nvPr/>
        </p:nvSpPr>
        <p:spPr>
          <a:xfrm>
            <a:off x="8234347" y="1626178"/>
            <a:ext cx="2866766" cy="276173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7B91D46-9182-304D-AAB8-C6B5188CEA55}"/>
              </a:ext>
            </a:extLst>
          </p:cNvPr>
          <p:cNvSpPr/>
          <p:nvPr/>
        </p:nvSpPr>
        <p:spPr>
          <a:xfrm>
            <a:off x="8814083" y="2157455"/>
            <a:ext cx="1685670" cy="1674104"/>
          </a:xfrm>
          <a:prstGeom prst="ellipse">
            <a:avLst/>
          </a:prstGeom>
          <a:solidFill>
            <a:srgbClr val="FFC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7" name="Summing Junction 46">
            <a:extLst>
              <a:ext uri="{FF2B5EF4-FFF2-40B4-BE49-F238E27FC236}">
                <a16:creationId xmlns:a16="http://schemas.microsoft.com/office/drawing/2014/main" id="{B5376127-6CCB-734F-96E3-7678C4A9FE88}"/>
              </a:ext>
            </a:extLst>
          </p:cNvPr>
          <p:cNvSpPr/>
          <p:nvPr/>
        </p:nvSpPr>
        <p:spPr>
          <a:xfrm>
            <a:off x="9592559" y="2908191"/>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08279E7-9196-4341-957A-C2B1C9285F69}"/>
              </a:ext>
            </a:extLst>
          </p:cNvPr>
          <p:cNvSpPr txBox="1"/>
          <p:nvPr/>
        </p:nvSpPr>
        <p:spPr>
          <a:xfrm>
            <a:off x="9742900" y="2750983"/>
            <a:ext cx="469557" cy="369332"/>
          </a:xfrm>
          <a:prstGeom prst="rect">
            <a:avLst/>
          </a:prstGeom>
          <a:noFill/>
        </p:spPr>
        <p:txBody>
          <a:bodyPr wrap="square">
            <a:spAutoFit/>
          </a:bodyPr>
          <a:lstStyle/>
          <a:p>
            <a:r>
              <a:rPr lang="en-HK" i="1" dirty="0">
                <a:latin typeface="Cambria Math" panose="02040503050406030204" pitchFamily="18" charset="0"/>
              </a:rPr>
              <a:t>q</a:t>
            </a:r>
            <a:endParaRPr lang="en-US" dirty="0"/>
          </a:p>
        </p:txBody>
      </p:sp>
      <p:cxnSp>
        <p:nvCxnSpPr>
          <p:cNvPr id="66" name="Straight Arrow Connector 65">
            <a:extLst>
              <a:ext uri="{FF2B5EF4-FFF2-40B4-BE49-F238E27FC236}">
                <a16:creationId xmlns:a16="http://schemas.microsoft.com/office/drawing/2014/main" id="{4EFDADA5-AD33-3041-97C1-E25AEF411303}"/>
              </a:ext>
            </a:extLst>
          </p:cNvPr>
          <p:cNvCxnSpPr>
            <a:cxnSpLocks/>
            <a:stCxn id="47" idx="4"/>
            <a:endCxn id="46" idx="4"/>
          </p:cNvCxnSpPr>
          <p:nvPr/>
        </p:nvCxnSpPr>
        <p:spPr>
          <a:xfrm flipH="1">
            <a:off x="9656918" y="3068829"/>
            <a:ext cx="10812" cy="762730"/>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FA634E7-522D-2544-A3D3-813091E6316F}"/>
                  </a:ext>
                </a:extLst>
              </p:cNvPr>
              <p:cNvSpPr txBox="1"/>
              <p:nvPr/>
            </p:nvSpPr>
            <p:spPr>
              <a:xfrm>
                <a:off x="9645075" y="3245682"/>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68" name="TextBox 67">
                <a:extLst>
                  <a:ext uri="{FF2B5EF4-FFF2-40B4-BE49-F238E27FC236}">
                    <a16:creationId xmlns:a16="http://schemas.microsoft.com/office/drawing/2014/main" id="{2FA634E7-522D-2544-A3D3-813091E6316F}"/>
                  </a:ext>
                </a:extLst>
              </p:cNvPr>
              <p:cNvSpPr txBox="1">
                <a:spLocks noRot="1" noChangeAspect="1" noMove="1" noResize="1" noEditPoints="1" noAdjustHandles="1" noChangeArrowheads="1" noChangeShapeType="1" noTextEdit="1"/>
              </p:cNvSpPr>
              <p:nvPr/>
            </p:nvSpPr>
            <p:spPr>
              <a:xfrm>
                <a:off x="9645075" y="3245682"/>
                <a:ext cx="361435" cy="369332"/>
              </a:xfrm>
              <a:prstGeom prst="rect">
                <a:avLst/>
              </a:prstGeom>
              <a:blipFill>
                <a:blip r:embed="rId4"/>
                <a:stretch>
                  <a:fillRect/>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D751635C-4E48-3A42-AA69-005FB374E852}"/>
              </a:ext>
            </a:extLst>
          </p:cNvPr>
          <p:cNvCxnSpPr>
            <a:cxnSpLocks/>
            <a:stCxn id="47" idx="2"/>
            <a:endCxn id="45" idx="2"/>
          </p:cNvCxnSpPr>
          <p:nvPr/>
        </p:nvCxnSpPr>
        <p:spPr>
          <a:xfrm flipH="1">
            <a:off x="8234347" y="2988510"/>
            <a:ext cx="1358212" cy="18536"/>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F08D8C8-FE4A-7A4C-A643-1C7C696EB2B6}"/>
                  </a:ext>
                </a:extLst>
              </p:cNvPr>
              <p:cNvSpPr txBox="1"/>
              <p:nvPr/>
            </p:nvSpPr>
            <p:spPr>
              <a:xfrm>
                <a:off x="8774956" y="2636386"/>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m:t>
                      </m:r>
                    </m:oMath>
                  </m:oMathPara>
                </a14:m>
                <a:endParaRPr lang="en-US" dirty="0"/>
              </a:p>
            </p:txBody>
          </p:sp>
        </mc:Choice>
        <mc:Fallback xmlns="">
          <p:sp>
            <p:nvSpPr>
              <p:cNvPr id="70" name="TextBox 69">
                <a:extLst>
                  <a:ext uri="{FF2B5EF4-FFF2-40B4-BE49-F238E27FC236}">
                    <a16:creationId xmlns:a16="http://schemas.microsoft.com/office/drawing/2014/main" id="{FF08D8C8-FE4A-7A4C-A643-1C7C696EB2B6}"/>
                  </a:ext>
                </a:extLst>
              </p:cNvPr>
              <p:cNvSpPr txBox="1">
                <a:spLocks noRot="1" noChangeAspect="1" noMove="1" noResize="1" noEditPoints="1" noAdjustHandles="1" noChangeArrowheads="1" noChangeShapeType="1" noTextEdit="1"/>
              </p:cNvSpPr>
              <p:nvPr/>
            </p:nvSpPr>
            <p:spPr>
              <a:xfrm>
                <a:off x="8774956" y="2636386"/>
                <a:ext cx="361435" cy="369332"/>
              </a:xfrm>
              <a:prstGeom prst="rect">
                <a:avLst/>
              </a:prstGeom>
              <a:blipFill>
                <a:blip r:embed="rId5"/>
                <a:stretch>
                  <a:fillRect/>
                </a:stretch>
              </a:blipFill>
            </p:spPr>
            <p:txBody>
              <a:bodyPr/>
              <a:lstStyle/>
              <a:p>
                <a:r>
                  <a:rPr lang="en-US">
                    <a:noFill/>
                  </a:rPr>
                  <a:t> </a:t>
                </a:r>
              </a:p>
            </p:txBody>
          </p:sp>
        </mc:Fallback>
      </mc:AlternateContent>
      <p:sp>
        <p:nvSpPr>
          <p:cNvPr id="71" name="Summing Junction 70">
            <a:extLst>
              <a:ext uri="{FF2B5EF4-FFF2-40B4-BE49-F238E27FC236}">
                <a16:creationId xmlns:a16="http://schemas.microsoft.com/office/drawing/2014/main" id="{C040734A-A7C7-C44D-80D8-67A99FE23CEA}"/>
              </a:ext>
            </a:extLst>
          </p:cNvPr>
          <p:cNvSpPr/>
          <p:nvPr/>
        </p:nvSpPr>
        <p:spPr>
          <a:xfrm>
            <a:off x="9358273" y="2109797"/>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umming Junction 71">
            <a:extLst>
              <a:ext uri="{FF2B5EF4-FFF2-40B4-BE49-F238E27FC236}">
                <a16:creationId xmlns:a16="http://schemas.microsoft.com/office/drawing/2014/main" id="{6D75466E-A47E-824E-82E7-D62539CE8F8D}"/>
              </a:ext>
            </a:extLst>
          </p:cNvPr>
          <p:cNvSpPr/>
          <p:nvPr/>
        </p:nvSpPr>
        <p:spPr>
          <a:xfrm>
            <a:off x="9750621" y="1817260"/>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umming Junction 72">
            <a:extLst>
              <a:ext uri="{FF2B5EF4-FFF2-40B4-BE49-F238E27FC236}">
                <a16:creationId xmlns:a16="http://schemas.microsoft.com/office/drawing/2014/main" id="{C88EF87C-F19F-884F-8596-1D1009305F42}"/>
              </a:ext>
            </a:extLst>
          </p:cNvPr>
          <p:cNvSpPr/>
          <p:nvPr/>
        </p:nvSpPr>
        <p:spPr>
          <a:xfrm>
            <a:off x="11345158" y="1610007"/>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umming Junction 73">
            <a:extLst>
              <a:ext uri="{FF2B5EF4-FFF2-40B4-BE49-F238E27FC236}">
                <a16:creationId xmlns:a16="http://schemas.microsoft.com/office/drawing/2014/main" id="{90EB15F5-59EB-9843-A70A-435BBBF1990D}"/>
              </a:ext>
            </a:extLst>
          </p:cNvPr>
          <p:cNvSpPr/>
          <p:nvPr/>
        </p:nvSpPr>
        <p:spPr>
          <a:xfrm>
            <a:off x="10499753" y="1626178"/>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3A0BB62-DCA5-3F4D-AF84-FDFC06C2CF83}"/>
                  </a:ext>
                </a:extLst>
              </p:cNvPr>
              <p:cNvSpPr txBox="1"/>
              <p:nvPr/>
            </p:nvSpPr>
            <p:spPr>
              <a:xfrm>
                <a:off x="9395858" y="2134302"/>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75" name="TextBox 74">
                <a:extLst>
                  <a:ext uri="{FF2B5EF4-FFF2-40B4-BE49-F238E27FC236}">
                    <a16:creationId xmlns:a16="http://schemas.microsoft.com/office/drawing/2014/main" id="{83A0BB62-DCA5-3F4D-AF84-FDFC06C2CF83}"/>
                  </a:ext>
                </a:extLst>
              </p:cNvPr>
              <p:cNvSpPr txBox="1">
                <a:spLocks noRot="1" noChangeAspect="1" noMove="1" noResize="1" noEditPoints="1" noAdjustHandles="1" noChangeArrowheads="1" noChangeShapeType="1" noTextEdit="1"/>
              </p:cNvSpPr>
              <p:nvPr/>
            </p:nvSpPr>
            <p:spPr>
              <a:xfrm>
                <a:off x="9395858" y="2134302"/>
                <a:ext cx="469557"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D3011F3-8E9E-364E-9DDB-CCCF537B7735}"/>
                  </a:ext>
                </a:extLst>
              </p:cNvPr>
              <p:cNvSpPr txBox="1"/>
              <p:nvPr/>
            </p:nvSpPr>
            <p:spPr>
              <a:xfrm>
                <a:off x="9874703" y="1706497"/>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CD3011F3-8E9E-364E-9DDB-CCCF537B7735}"/>
                  </a:ext>
                </a:extLst>
              </p:cNvPr>
              <p:cNvSpPr txBox="1">
                <a:spLocks noRot="1" noChangeAspect="1" noMove="1" noResize="1" noEditPoints="1" noAdjustHandles="1" noChangeArrowheads="1" noChangeShapeType="1" noTextEdit="1"/>
              </p:cNvSpPr>
              <p:nvPr/>
            </p:nvSpPr>
            <p:spPr>
              <a:xfrm>
                <a:off x="9874703" y="1706497"/>
                <a:ext cx="469557"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2F1FA62-1826-8E48-AA44-84133A8D2EF2}"/>
                  </a:ext>
                </a:extLst>
              </p:cNvPr>
              <p:cNvSpPr txBox="1"/>
              <p:nvPr/>
            </p:nvSpPr>
            <p:spPr>
              <a:xfrm>
                <a:off x="10620229" y="1602150"/>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77" name="TextBox 76">
                <a:extLst>
                  <a:ext uri="{FF2B5EF4-FFF2-40B4-BE49-F238E27FC236}">
                    <a16:creationId xmlns:a16="http://schemas.microsoft.com/office/drawing/2014/main" id="{42F1FA62-1826-8E48-AA44-84133A8D2EF2}"/>
                  </a:ext>
                </a:extLst>
              </p:cNvPr>
              <p:cNvSpPr txBox="1">
                <a:spLocks noRot="1" noChangeAspect="1" noMove="1" noResize="1" noEditPoints="1" noAdjustHandles="1" noChangeArrowheads="1" noChangeShapeType="1" noTextEdit="1"/>
              </p:cNvSpPr>
              <p:nvPr/>
            </p:nvSpPr>
            <p:spPr>
              <a:xfrm>
                <a:off x="10620229" y="1602150"/>
                <a:ext cx="469557"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6C588BC-E1EB-F343-8637-474C7F6F7E08}"/>
                  </a:ext>
                </a:extLst>
              </p:cNvPr>
              <p:cNvSpPr txBox="1"/>
              <p:nvPr/>
            </p:nvSpPr>
            <p:spPr>
              <a:xfrm>
                <a:off x="11409001" y="1641045"/>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oMath>
                  </m:oMathPara>
                </a14:m>
                <a:endParaRPr lang="en-US" dirty="0"/>
              </a:p>
            </p:txBody>
          </p:sp>
        </mc:Choice>
        <mc:Fallback xmlns="">
          <p:sp>
            <p:nvSpPr>
              <p:cNvPr id="78" name="TextBox 77">
                <a:extLst>
                  <a:ext uri="{FF2B5EF4-FFF2-40B4-BE49-F238E27FC236}">
                    <a16:creationId xmlns:a16="http://schemas.microsoft.com/office/drawing/2014/main" id="{66C588BC-E1EB-F343-8637-474C7F6F7E08}"/>
                  </a:ext>
                </a:extLst>
              </p:cNvPr>
              <p:cNvSpPr txBox="1">
                <a:spLocks noRot="1" noChangeAspect="1" noMove="1" noResize="1" noEditPoints="1" noAdjustHandles="1" noChangeArrowheads="1" noChangeShapeType="1" noTextEdit="1"/>
              </p:cNvSpPr>
              <p:nvPr/>
            </p:nvSpPr>
            <p:spPr>
              <a:xfrm>
                <a:off x="11409001" y="1641045"/>
                <a:ext cx="469557"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F15D39-C99C-CC47-B09E-8C987D4A2A5D}"/>
                  </a:ext>
                </a:extLst>
              </p:cNvPr>
              <p:cNvSpPr txBox="1"/>
              <p:nvPr/>
            </p:nvSpPr>
            <p:spPr>
              <a:xfrm>
                <a:off x="7528488" y="4602158"/>
                <a:ext cx="4386112" cy="369332"/>
              </a:xfrm>
              <a:prstGeom prst="rect">
                <a:avLst/>
              </a:prstGeom>
              <a:noFill/>
            </p:spPr>
            <p:txBody>
              <a:bodyPr wrap="square" rtlCol="0">
                <a:spAutoFit/>
              </a:bodyPr>
              <a:lstStyle/>
              <a:p>
                <a:pPr algn="ctr"/>
                <a14:m>
                  <m:oMath xmlns:m="http://schemas.openxmlformats.org/officeDocument/2006/math">
                    <m:d>
                      <m:dPr>
                        <m:ctrlPr>
                          <a:rPr lang="en-HK" i="1" dirty="0" smtClean="0">
                            <a:latin typeface="Cambria Math" panose="02040503050406030204" pitchFamily="18" charset="0"/>
                          </a:rPr>
                        </m:ctrlPr>
                      </m:dPr>
                      <m:e>
                        <m:r>
                          <a:rPr lang="en-US" b="0"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𝑟</m:t>
                        </m:r>
                      </m:e>
                    </m:d>
                  </m:oMath>
                </a14:m>
                <a:r>
                  <a:rPr lang="en-US" dirty="0"/>
                  <a:t>-ANN: return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or</m:t>
                    </m:r>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a14:m>
                <a:endParaRPr lang="en-US" dirty="0"/>
              </a:p>
            </p:txBody>
          </p:sp>
        </mc:Choice>
        <mc:Fallback xmlns="">
          <p:sp>
            <p:nvSpPr>
              <p:cNvPr id="33" name="TextBox 32">
                <a:extLst>
                  <a:ext uri="{FF2B5EF4-FFF2-40B4-BE49-F238E27FC236}">
                    <a16:creationId xmlns:a16="http://schemas.microsoft.com/office/drawing/2014/main" id="{8DF15D39-C99C-CC47-B09E-8C987D4A2A5D}"/>
                  </a:ext>
                </a:extLst>
              </p:cNvPr>
              <p:cNvSpPr txBox="1">
                <a:spLocks noRot="1" noChangeAspect="1" noMove="1" noResize="1" noEditPoints="1" noAdjustHandles="1" noChangeArrowheads="1" noChangeShapeType="1" noTextEdit="1"/>
              </p:cNvSpPr>
              <p:nvPr/>
            </p:nvSpPr>
            <p:spPr>
              <a:xfrm>
                <a:off x="7528488" y="4602158"/>
                <a:ext cx="4386112" cy="369332"/>
              </a:xfrm>
              <a:prstGeom prst="rect">
                <a:avLst/>
              </a:prstGeom>
              <a:blipFill>
                <a:blip r:embed="rId10"/>
                <a:stretch>
                  <a:fillRect t="-6667" b="-26667"/>
                </a:stretch>
              </a:blipFill>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CD1D862A-1237-914E-AAB6-6FBF95E948EB}"/>
              </a:ext>
            </a:extLst>
          </p:cNvPr>
          <p:cNvSpPr txBox="1">
            <a:spLocks/>
          </p:cNvSpPr>
          <p:nvPr/>
        </p:nvSpPr>
        <p:spPr>
          <a:xfrm>
            <a:off x="895136" y="1487972"/>
            <a:ext cx="7186083" cy="646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400" dirty="0">
                <a:latin typeface="Cambria Math" panose="02040503050406030204" pitchFamily="18" charset="0"/>
              </a:rPr>
              <a:t>Idea: What if we got almost closest points?</a:t>
            </a:r>
          </a:p>
        </p:txBody>
      </p:sp>
    </p:spTree>
    <p:extLst>
      <p:ext uri="{BB962C8B-B14F-4D97-AF65-F5344CB8AC3E}">
        <p14:creationId xmlns:p14="http://schemas.microsoft.com/office/powerpoint/2010/main" val="225831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HK" b="1" dirty="0">
                <a:solidFill>
                  <a:schemeClr val="accent4">
                    <a:lumMod val="50000"/>
                  </a:schemeClr>
                </a:solidFill>
              </a:rPr>
              <a:t>Approximate</a:t>
            </a:r>
            <a:r>
              <a:rPr lang="zh-CN" altLang="en-US" b="1" dirty="0">
                <a:solidFill>
                  <a:schemeClr val="accent4">
                    <a:lumMod val="50000"/>
                  </a:schemeClr>
                </a:solidFill>
              </a:rPr>
              <a:t> </a:t>
            </a:r>
            <a:r>
              <a:rPr lang="en-US" altLang="zh-CN" b="1" dirty="0">
                <a:solidFill>
                  <a:schemeClr val="accent4">
                    <a:lumMod val="50000"/>
                  </a:schemeClr>
                </a:solidFill>
              </a:rPr>
              <a:t>nearest</a:t>
            </a:r>
            <a:r>
              <a:rPr lang="zh-CN" altLang="en-US" b="1" dirty="0">
                <a:solidFill>
                  <a:schemeClr val="accent4">
                    <a:lumMod val="50000"/>
                  </a:schemeClr>
                </a:solidFill>
              </a:rPr>
              <a:t> </a:t>
            </a:r>
            <a:r>
              <a:rPr lang="en-US" altLang="zh-CN" b="1" dirty="0">
                <a:solidFill>
                  <a:schemeClr val="accent4">
                    <a:lumMod val="50000"/>
                  </a:schemeClr>
                </a:solidFill>
              </a:rPr>
              <a:t>neighbour</a:t>
            </a:r>
            <a:endParaRPr lang="en-US" dirty="0">
              <a:solidFill>
                <a:schemeClr val="accent4">
                  <a:lumMod val="50000"/>
                </a:schemeClr>
              </a:solidFill>
              <a:latin typeface="+mj-ea"/>
            </a:endParaRPr>
          </a:p>
        </p:txBody>
      </p:sp>
      <p:sp>
        <p:nvSpPr>
          <p:cNvPr id="4" name="AutoShape 2" descr="How does Spotify&amp;#39;s recommendation system work?">
            <a:extLst>
              <a:ext uri="{FF2B5EF4-FFF2-40B4-BE49-F238E27FC236}">
                <a16:creationId xmlns:a16="http://schemas.microsoft.com/office/drawing/2014/main" id="{258280D6-DD19-8541-B491-78EB696B3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BFCA4973-063D-0644-937F-A42A8948D679}"/>
              </a:ext>
            </a:extLst>
          </p:cNvPr>
          <p:cNvSpPr>
            <a:spLocks noGrp="1"/>
          </p:cNvSpPr>
          <p:nvPr>
            <p:ph idx="1"/>
          </p:nvPr>
        </p:nvSpPr>
        <p:spPr>
          <a:xfrm>
            <a:off x="861367" y="1511125"/>
            <a:ext cx="7186083" cy="646330"/>
          </a:xfrm>
        </p:spPr>
        <p:txBody>
          <a:bodyPr>
            <a:normAutofit/>
          </a:bodyPr>
          <a:lstStyle/>
          <a:p>
            <a:pPr>
              <a:lnSpc>
                <a:spcPct val="110000"/>
              </a:lnSpc>
            </a:pPr>
            <a:r>
              <a:rPr lang="en-US" sz="2400" dirty="0">
                <a:latin typeface="Cambria Math" panose="02040503050406030204" pitchFamily="18" charset="0"/>
              </a:rPr>
              <a:t>Idea: What if we got almost closest points?</a:t>
            </a:r>
          </a:p>
        </p:txBody>
      </p:sp>
      <p:sp>
        <p:nvSpPr>
          <p:cNvPr id="44" name="Rectangle 43">
            <a:extLst>
              <a:ext uri="{FF2B5EF4-FFF2-40B4-BE49-F238E27FC236}">
                <a16:creationId xmlns:a16="http://schemas.microsoft.com/office/drawing/2014/main" id="{1B34C424-CEB6-0D49-A3D4-05BE4CB754DB}"/>
              </a:ext>
            </a:extLst>
          </p:cNvPr>
          <p:cNvSpPr/>
          <p:nvPr/>
        </p:nvSpPr>
        <p:spPr>
          <a:xfrm>
            <a:off x="8110850" y="1514542"/>
            <a:ext cx="3589996" cy="3738047"/>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9E81D503-21C8-4242-95C8-0B27DB9C7D5D}"/>
              </a:ext>
            </a:extLst>
          </p:cNvPr>
          <p:cNvSpPr/>
          <p:nvPr/>
        </p:nvSpPr>
        <p:spPr>
          <a:xfrm>
            <a:off x="8483731" y="1923068"/>
            <a:ext cx="2866766" cy="276173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7B91D46-9182-304D-AAB8-C6B5188CEA55}"/>
              </a:ext>
            </a:extLst>
          </p:cNvPr>
          <p:cNvSpPr/>
          <p:nvPr/>
        </p:nvSpPr>
        <p:spPr>
          <a:xfrm>
            <a:off x="9063467" y="2454345"/>
            <a:ext cx="1685670" cy="1674104"/>
          </a:xfrm>
          <a:prstGeom prst="ellipse">
            <a:avLst/>
          </a:prstGeom>
          <a:solidFill>
            <a:srgbClr val="FFC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7" name="Summing Junction 46">
            <a:extLst>
              <a:ext uri="{FF2B5EF4-FFF2-40B4-BE49-F238E27FC236}">
                <a16:creationId xmlns:a16="http://schemas.microsoft.com/office/drawing/2014/main" id="{B5376127-6CCB-734F-96E3-7678C4A9FE88}"/>
              </a:ext>
            </a:extLst>
          </p:cNvPr>
          <p:cNvSpPr/>
          <p:nvPr/>
        </p:nvSpPr>
        <p:spPr>
          <a:xfrm>
            <a:off x="9841943" y="3205081"/>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08279E7-9196-4341-957A-C2B1C9285F69}"/>
              </a:ext>
            </a:extLst>
          </p:cNvPr>
          <p:cNvSpPr txBox="1"/>
          <p:nvPr/>
        </p:nvSpPr>
        <p:spPr>
          <a:xfrm>
            <a:off x="9992284" y="3047873"/>
            <a:ext cx="469557" cy="369332"/>
          </a:xfrm>
          <a:prstGeom prst="rect">
            <a:avLst/>
          </a:prstGeom>
          <a:noFill/>
        </p:spPr>
        <p:txBody>
          <a:bodyPr wrap="square">
            <a:spAutoFit/>
          </a:bodyPr>
          <a:lstStyle/>
          <a:p>
            <a:r>
              <a:rPr lang="en-HK" i="1" dirty="0">
                <a:latin typeface="Cambria Math" panose="02040503050406030204" pitchFamily="18" charset="0"/>
              </a:rPr>
              <a:t>q</a:t>
            </a:r>
            <a:endParaRPr lang="en-US" dirty="0"/>
          </a:p>
        </p:txBody>
      </p:sp>
      <p:cxnSp>
        <p:nvCxnSpPr>
          <p:cNvPr id="66" name="Straight Arrow Connector 65">
            <a:extLst>
              <a:ext uri="{FF2B5EF4-FFF2-40B4-BE49-F238E27FC236}">
                <a16:creationId xmlns:a16="http://schemas.microsoft.com/office/drawing/2014/main" id="{4EFDADA5-AD33-3041-97C1-E25AEF411303}"/>
              </a:ext>
            </a:extLst>
          </p:cNvPr>
          <p:cNvCxnSpPr>
            <a:cxnSpLocks/>
            <a:stCxn id="47" idx="4"/>
            <a:endCxn id="46" idx="4"/>
          </p:cNvCxnSpPr>
          <p:nvPr/>
        </p:nvCxnSpPr>
        <p:spPr>
          <a:xfrm flipH="1">
            <a:off x="9906302" y="3365719"/>
            <a:ext cx="10812" cy="762730"/>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FA634E7-522D-2544-A3D3-813091E6316F}"/>
                  </a:ext>
                </a:extLst>
              </p:cNvPr>
              <p:cNvSpPr txBox="1"/>
              <p:nvPr/>
            </p:nvSpPr>
            <p:spPr>
              <a:xfrm>
                <a:off x="9894459" y="3542572"/>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68" name="TextBox 67">
                <a:extLst>
                  <a:ext uri="{FF2B5EF4-FFF2-40B4-BE49-F238E27FC236}">
                    <a16:creationId xmlns:a16="http://schemas.microsoft.com/office/drawing/2014/main" id="{2FA634E7-522D-2544-A3D3-813091E6316F}"/>
                  </a:ext>
                </a:extLst>
              </p:cNvPr>
              <p:cNvSpPr txBox="1">
                <a:spLocks noRot="1" noChangeAspect="1" noMove="1" noResize="1" noEditPoints="1" noAdjustHandles="1" noChangeArrowheads="1" noChangeShapeType="1" noTextEdit="1"/>
              </p:cNvSpPr>
              <p:nvPr/>
            </p:nvSpPr>
            <p:spPr>
              <a:xfrm>
                <a:off x="9894459" y="3542572"/>
                <a:ext cx="361435" cy="369332"/>
              </a:xfrm>
              <a:prstGeom prst="rect">
                <a:avLst/>
              </a:prstGeom>
              <a:blipFill>
                <a:blip r:embed="rId3"/>
                <a:stretch>
                  <a:fillRect/>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D751635C-4E48-3A42-AA69-005FB374E852}"/>
              </a:ext>
            </a:extLst>
          </p:cNvPr>
          <p:cNvCxnSpPr>
            <a:cxnSpLocks/>
            <a:stCxn id="47" idx="2"/>
            <a:endCxn id="45" idx="2"/>
          </p:cNvCxnSpPr>
          <p:nvPr/>
        </p:nvCxnSpPr>
        <p:spPr>
          <a:xfrm flipH="1">
            <a:off x="8483731" y="3285400"/>
            <a:ext cx="1358212" cy="18536"/>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F08D8C8-FE4A-7A4C-A643-1C7C696EB2B6}"/>
                  </a:ext>
                </a:extLst>
              </p:cNvPr>
              <p:cNvSpPr txBox="1"/>
              <p:nvPr/>
            </p:nvSpPr>
            <p:spPr>
              <a:xfrm>
                <a:off x="9024340" y="2933276"/>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m:t>
                      </m:r>
                    </m:oMath>
                  </m:oMathPara>
                </a14:m>
                <a:endParaRPr lang="en-US" dirty="0"/>
              </a:p>
            </p:txBody>
          </p:sp>
        </mc:Choice>
        <mc:Fallback xmlns="">
          <p:sp>
            <p:nvSpPr>
              <p:cNvPr id="70" name="TextBox 69">
                <a:extLst>
                  <a:ext uri="{FF2B5EF4-FFF2-40B4-BE49-F238E27FC236}">
                    <a16:creationId xmlns:a16="http://schemas.microsoft.com/office/drawing/2014/main" id="{FF08D8C8-FE4A-7A4C-A643-1C7C696EB2B6}"/>
                  </a:ext>
                </a:extLst>
              </p:cNvPr>
              <p:cNvSpPr txBox="1">
                <a:spLocks noRot="1" noChangeAspect="1" noMove="1" noResize="1" noEditPoints="1" noAdjustHandles="1" noChangeArrowheads="1" noChangeShapeType="1" noTextEdit="1"/>
              </p:cNvSpPr>
              <p:nvPr/>
            </p:nvSpPr>
            <p:spPr>
              <a:xfrm>
                <a:off x="9024340" y="2933276"/>
                <a:ext cx="361435" cy="369332"/>
              </a:xfrm>
              <a:prstGeom prst="rect">
                <a:avLst/>
              </a:prstGeom>
              <a:blipFill>
                <a:blip r:embed="rId4"/>
                <a:stretch>
                  <a:fillRect/>
                </a:stretch>
              </a:blipFill>
            </p:spPr>
            <p:txBody>
              <a:bodyPr/>
              <a:lstStyle/>
              <a:p>
                <a:r>
                  <a:rPr lang="en-US">
                    <a:noFill/>
                  </a:rPr>
                  <a:t> </a:t>
                </a:r>
              </a:p>
            </p:txBody>
          </p:sp>
        </mc:Fallback>
      </mc:AlternateContent>
      <p:sp>
        <p:nvSpPr>
          <p:cNvPr id="71" name="Summing Junction 70">
            <a:extLst>
              <a:ext uri="{FF2B5EF4-FFF2-40B4-BE49-F238E27FC236}">
                <a16:creationId xmlns:a16="http://schemas.microsoft.com/office/drawing/2014/main" id="{C040734A-A7C7-C44D-80D8-67A99FE23CEA}"/>
              </a:ext>
            </a:extLst>
          </p:cNvPr>
          <p:cNvSpPr/>
          <p:nvPr/>
        </p:nvSpPr>
        <p:spPr>
          <a:xfrm>
            <a:off x="9607657" y="2406687"/>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umming Junction 71">
            <a:extLst>
              <a:ext uri="{FF2B5EF4-FFF2-40B4-BE49-F238E27FC236}">
                <a16:creationId xmlns:a16="http://schemas.microsoft.com/office/drawing/2014/main" id="{6D75466E-A47E-824E-82E7-D62539CE8F8D}"/>
              </a:ext>
            </a:extLst>
          </p:cNvPr>
          <p:cNvSpPr/>
          <p:nvPr/>
        </p:nvSpPr>
        <p:spPr>
          <a:xfrm>
            <a:off x="10000005" y="2114150"/>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umming Junction 72">
            <a:extLst>
              <a:ext uri="{FF2B5EF4-FFF2-40B4-BE49-F238E27FC236}">
                <a16:creationId xmlns:a16="http://schemas.microsoft.com/office/drawing/2014/main" id="{C88EF87C-F19F-884F-8596-1D1009305F42}"/>
              </a:ext>
            </a:extLst>
          </p:cNvPr>
          <p:cNvSpPr/>
          <p:nvPr/>
        </p:nvSpPr>
        <p:spPr>
          <a:xfrm>
            <a:off x="11131405" y="1610007"/>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umming Junction 73">
            <a:extLst>
              <a:ext uri="{FF2B5EF4-FFF2-40B4-BE49-F238E27FC236}">
                <a16:creationId xmlns:a16="http://schemas.microsoft.com/office/drawing/2014/main" id="{90EB15F5-59EB-9843-A70A-435BBBF1990D}"/>
              </a:ext>
            </a:extLst>
          </p:cNvPr>
          <p:cNvSpPr/>
          <p:nvPr/>
        </p:nvSpPr>
        <p:spPr>
          <a:xfrm>
            <a:off x="10297875" y="1756803"/>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3A0BB62-DCA5-3F4D-AF84-FDFC06C2CF83}"/>
                  </a:ext>
                </a:extLst>
              </p:cNvPr>
              <p:cNvSpPr txBox="1"/>
              <p:nvPr/>
            </p:nvSpPr>
            <p:spPr>
              <a:xfrm>
                <a:off x="9645242" y="2431192"/>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75" name="TextBox 74">
                <a:extLst>
                  <a:ext uri="{FF2B5EF4-FFF2-40B4-BE49-F238E27FC236}">
                    <a16:creationId xmlns:a16="http://schemas.microsoft.com/office/drawing/2014/main" id="{83A0BB62-DCA5-3F4D-AF84-FDFC06C2CF83}"/>
                  </a:ext>
                </a:extLst>
              </p:cNvPr>
              <p:cNvSpPr txBox="1">
                <a:spLocks noRot="1" noChangeAspect="1" noMove="1" noResize="1" noEditPoints="1" noAdjustHandles="1" noChangeArrowheads="1" noChangeShapeType="1" noTextEdit="1"/>
              </p:cNvSpPr>
              <p:nvPr/>
            </p:nvSpPr>
            <p:spPr>
              <a:xfrm>
                <a:off x="9645242" y="2431192"/>
                <a:ext cx="469557" cy="369332"/>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D3011F3-8E9E-364E-9DDB-CCCF537B7735}"/>
                  </a:ext>
                </a:extLst>
              </p:cNvPr>
              <p:cNvSpPr txBox="1"/>
              <p:nvPr/>
            </p:nvSpPr>
            <p:spPr>
              <a:xfrm>
                <a:off x="10124087" y="2003387"/>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CD3011F3-8E9E-364E-9DDB-CCCF537B7735}"/>
                  </a:ext>
                </a:extLst>
              </p:cNvPr>
              <p:cNvSpPr txBox="1">
                <a:spLocks noRot="1" noChangeAspect="1" noMove="1" noResize="1" noEditPoints="1" noAdjustHandles="1" noChangeArrowheads="1" noChangeShapeType="1" noTextEdit="1"/>
              </p:cNvSpPr>
              <p:nvPr/>
            </p:nvSpPr>
            <p:spPr>
              <a:xfrm>
                <a:off x="10124087" y="2003387"/>
                <a:ext cx="469557" cy="369332"/>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2F1FA62-1826-8E48-AA44-84133A8D2EF2}"/>
                  </a:ext>
                </a:extLst>
              </p:cNvPr>
              <p:cNvSpPr txBox="1"/>
              <p:nvPr/>
            </p:nvSpPr>
            <p:spPr>
              <a:xfrm>
                <a:off x="10406476" y="1602150"/>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77" name="TextBox 76">
                <a:extLst>
                  <a:ext uri="{FF2B5EF4-FFF2-40B4-BE49-F238E27FC236}">
                    <a16:creationId xmlns:a16="http://schemas.microsoft.com/office/drawing/2014/main" id="{42F1FA62-1826-8E48-AA44-84133A8D2EF2}"/>
                  </a:ext>
                </a:extLst>
              </p:cNvPr>
              <p:cNvSpPr txBox="1">
                <a:spLocks noRot="1" noChangeAspect="1" noMove="1" noResize="1" noEditPoints="1" noAdjustHandles="1" noChangeArrowheads="1" noChangeShapeType="1" noTextEdit="1"/>
              </p:cNvSpPr>
              <p:nvPr/>
            </p:nvSpPr>
            <p:spPr>
              <a:xfrm>
                <a:off x="10406476" y="1602150"/>
                <a:ext cx="469557"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6C588BC-E1EB-F343-8637-474C7F6F7E08}"/>
                  </a:ext>
                </a:extLst>
              </p:cNvPr>
              <p:cNvSpPr txBox="1"/>
              <p:nvPr/>
            </p:nvSpPr>
            <p:spPr>
              <a:xfrm>
                <a:off x="11195248" y="1641045"/>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oMath>
                  </m:oMathPara>
                </a14:m>
                <a:endParaRPr lang="en-US" dirty="0"/>
              </a:p>
            </p:txBody>
          </p:sp>
        </mc:Choice>
        <mc:Fallback xmlns="">
          <p:sp>
            <p:nvSpPr>
              <p:cNvPr id="78" name="TextBox 77">
                <a:extLst>
                  <a:ext uri="{FF2B5EF4-FFF2-40B4-BE49-F238E27FC236}">
                    <a16:creationId xmlns:a16="http://schemas.microsoft.com/office/drawing/2014/main" id="{66C588BC-E1EB-F343-8637-474C7F6F7E08}"/>
                  </a:ext>
                </a:extLst>
              </p:cNvPr>
              <p:cNvSpPr txBox="1">
                <a:spLocks noRot="1" noChangeAspect="1" noMove="1" noResize="1" noEditPoints="1" noAdjustHandles="1" noChangeArrowheads="1" noChangeShapeType="1" noTextEdit="1"/>
              </p:cNvSpPr>
              <p:nvPr/>
            </p:nvSpPr>
            <p:spPr>
              <a:xfrm>
                <a:off x="11195248" y="1641045"/>
                <a:ext cx="469557"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B4384410-F6E9-C94A-A0B9-47A4D504413A}"/>
                  </a:ext>
                </a:extLst>
              </p:cNvPr>
              <p:cNvSpPr txBox="1">
                <a:spLocks/>
              </p:cNvSpPr>
              <p:nvPr/>
            </p:nvSpPr>
            <p:spPr>
              <a:xfrm>
                <a:off x="861367" y="2398570"/>
                <a:ext cx="7228705" cy="22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14:m>
                  <m:oMath xmlns:m="http://schemas.openxmlformats.org/officeDocument/2006/math">
                    <m:d>
                      <m:dPr>
                        <m:ctrlPr>
                          <a:rPr lang="en-HK" sz="2400" i="1" dirty="0" smtClean="0">
                            <a:latin typeface="Cambria Math" panose="02040503050406030204" pitchFamily="18" charset="0"/>
                          </a:rPr>
                        </m:ctrlPr>
                      </m:dPr>
                      <m:e>
                        <m:r>
                          <a:rPr lang="en-US" sz="2400" i="1" dirty="0">
                            <a:latin typeface="Cambria Math" panose="02040503050406030204" pitchFamily="18" charset="0"/>
                          </a:rPr>
                          <m:t>𝑐</m:t>
                        </m:r>
                        <m:r>
                          <a:rPr lang="en-US" sz="2400" i="1" dirty="0">
                            <a:latin typeface="Cambria Math" panose="02040503050406030204" pitchFamily="18" charset="0"/>
                          </a:rPr>
                          <m:t>,</m:t>
                        </m:r>
                        <m:r>
                          <a:rPr lang="en-US" sz="2400" i="1" dirty="0">
                            <a:latin typeface="Cambria Math" panose="02040503050406030204" pitchFamily="18" charset="0"/>
                          </a:rPr>
                          <m:t>𝑟</m:t>
                        </m:r>
                        <m:r>
                          <a:rPr lang="en-US" sz="2400" i="1" dirty="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𝛿</m:t>
                        </m:r>
                      </m:e>
                    </m:d>
                    <m:r>
                      <a:rPr lang="en-HK" sz="2400" i="1" dirty="0">
                        <a:latin typeface="Cambria Math" panose="02040503050406030204" pitchFamily="18" charset="0"/>
                      </a:rPr>
                      <m:t>−</m:t>
                    </m:r>
                    <m:r>
                      <a:rPr lang="en-US" sz="2400" i="1" dirty="0">
                        <a:latin typeface="Cambria Math" panose="02040503050406030204" pitchFamily="18" charset="0"/>
                      </a:rPr>
                      <m:t>𝑎𝑝𝑝𝑟𝑜𝑥𝑖𝑚𝑎𝑡𝑒</m:t>
                    </m:r>
                    <m:r>
                      <a:rPr lang="en-US" sz="2400" i="1" dirty="0">
                        <a:latin typeface="Cambria Math" panose="02040503050406030204" pitchFamily="18" charset="0"/>
                      </a:rPr>
                      <m:t> </m:t>
                    </m:r>
                    <m:r>
                      <a:rPr lang="en-HK" sz="2400" i="1" dirty="0">
                        <a:latin typeface="Cambria Math" panose="02040503050406030204" pitchFamily="18" charset="0"/>
                      </a:rPr>
                      <m:t>𝑛𝑒𝑎𝑟𝑒𝑠𝑡</m:t>
                    </m:r>
                    <m:r>
                      <a:rPr lang="en-HK" sz="2400" i="1" dirty="0">
                        <a:latin typeface="Cambria Math" panose="02040503050406030204" pitchFamily="18" charset="0"/>
                      </a:rPr>
                      <m:t> </m:t>
                    </m:r>
                    <m:r>
                      <a:rPr lang="en-HK" sz="2400" i="1" dirty="0">
                        <a:latin typeface="Cambria Math" panose="02040503050406030204" pitchFamily="18" charset="0"/>
                      </a:rPr>
                      <m:t>𝑛𝑒𝑖𝑔h𝑏𝑜𝑢𝑟</m:t>
                    </m:r>
                  </m:oMath>
                </a14:m>
                <a:endParaRPr lang="en-HK" sz="2400" dirty="0"/>
              </a:p>
              <a:p>
                <a:pPr lvl="1">
                  <a:lnSpc>
                    <a:spcPct val="110000"/>
                  </a:lnSpc>
                </a:pPr>
                <a:r>
                  <a:rPr lang="en-HK" dirty="0">
                    <a:latin typeface="Cambria Math" panose="02040503050406030204" pitchFamily="18" charset="0"/>
                  </a:rPr>
                  <a:t>Return</a:t>
                </a:r>
                <a:r>
                  <a:rPr lang="zh-CN" altLang="en-US" dirty="0">
                    <a:latin typeface="Cambria Math" panose="02040503050406030204" pitchFamily="18" charset="0"/>
                  </a:rPr>
                  <a:t> </a:t>
                </a:r>
                <a:r>
                  <a:rPr lang="en-US" dirty="0">
                    <a:latin typeface="Cambria Math" panose="02040503050406030204" pitchFamily="18" charset="0"/>
                  </a:rPr>
                  <a:t>a point</a:t>
                </a:r>
                <a:r>
                  <a:rPr lang="zh-CN" altLang="en-US" dirty="0">
                    <a:latin typeface="Cambria Math" panose="02040503050406030204" pitchFamily="18" charset="0"/>
                  </a:rPr>
                  <a:t> </a:t>
                </a:r>
                <a:r>
                  <a:rPr lang="en-US" altLang="zh-CN" dirty="0">
                    <a:latin typeface="Cambria Math" panose="02040503050406030204" pitchFamily="18" charset="0"/>
                  </a:rPr>
                  <a:t>whose</a:t>
                </a:r>
                <a:r>
                  <a:rPr lang="zh-CN" altLang="en-US" dirty="0">
                    <a:latin typeface="Cambria Math" panose="02040503050406030204" pitchFamily="18" charset="0"/>
                  </a:rPr>
                  <a:t> </a:t>
                </a:r>
                <a:r>
                  <a:rPr lang="en-US" dirty="0">
                    <a:latin typeface="Cambria Math" panose="02040503050406030204" pitchFamily="18" charset="0"/>
                  </a:rPr>
                  <a:t>distance from</a:t>
                </a:r>
                <a:r>
                  <a:rPr lang="zh-CN" altLang="en-US" dirty="0">
                    <a:latin typeface="Cambria Math" panose="02040503050406030204" pitchFamily="18" charset="0"/>
                  </a:rPr>
                  <a:t> </a:t>
                </a:r>
                <a:r>
                  <a:rPr lang="en-US" dirty="0">
                    <a:latin typeface="Cambria Math" panose="02040503050406030204" pitchFamily="18" charset="0"/>
                  </a:rPr>
                  <a:t>the query </a:t>
                </a:r>
                <a:r>
                  <a:rPr lang="en-HK" i="1" dirty="0">
                    <a:latin typeface="Cambria Math" panose="02040503050406030204" pitchFamily="18" charset="0"/>
                  </a:rPr>
                  <a:t>q</a:t>
                </a:r>
                <a:r>
                  <a:rPr lang="zh-CN" altLang="en-US" i="1" dirty="0">
                    <a:latin typeface="Cambria Math" panose="02040503050406030204" pitchFamily="18" charset="0"/>
                  </a:rPr>
                  <a:t> </a:t>
                </a:r>
                <a:r>
                  <a:rPr lang="en-US" dirty="0">
                    <a:latin typeface="Cambria Math" panose="02040503050406030204" pitchFamily="18" charset="0"/>
                  </a:rPr>
                  <a:t>is within a threshold</a:t>
                </a:r>
                <a:r>
                  <a:rPr lang="zh-CN" alt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𝑐𝑟</m:t>
                    </m:r>
                  </m:oMath>
                </a14:m>
                <a:r>
                  <a:rPr lang="en-US" dirty="0">
                    <a:latin typeface="Cambria Math" panose="02040503050406030204" pitchFamily="18" charset="0"/>
                  </a:rPr>
                  <a:t> with probability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𝛿</m:t>
                    </m:r>
                  </m:oMath>
                </a14:m>
                <a:r>
                  <a:rPr lang="en-US" dirty="0">
                    <a:latin typeface="Cambria Math" panose="02040503050406030204" pitchFamily="18" charset="0"/>
                  </a:rPr>
                  <a:t>, where </a:t>
                </a:r>
                <a14:m>
                  <m:oMath xmlns:m="http://schemas.openxmlformats.org/officeDocument/2006/math">
                    <m:r>
                      <a:rPr lang="en-US" i="1">
                        <a:latin typeface="Cambria Math" panose="02040503050406030204" pitchFamily="18" charset="0"/>
                      </a:rPr>
                      <m:t>𝑟</m:t>
                    </m:r>
                  </m:oMath>
                </a14:m>
                <a:r>
                  <a:rPr lang="en-US" dirty="0">
                    <a:latin typeface="Cambria Math" panose="02040503050406030204" pitchFamily="18" charset="0"/>
                  </a:rPr>
                  <a:t> is the distance between q and its nearest neighbour</a:t>
                </a:r>
              </a:p>
            </p:txBody>
          </p:sp>
        </mc:Choice>
        <mc:Fallback xmlns="">
          <p:sp>
            <p:nvSpPr>
              <p:cNvPr id="28" name="Content Placeholder 2">
                <a:extLst>
                  <a:ext uri="{FF2B5EF4-FFF2-40B4-BE49-F238E27FC236}">
                    <a16:creationId xmlns:a16="http://schemas.microsoft.com/office/drawing/2014/main" id="{B4384410-F6E9-C94A-A0B9-47A4D504413A}"/>
                  </a:ext>
                </a:extLst>
              </p:cNvPr>
              <p:cNvSpPr txBox="1">
                <a:spLocks noRot="1" noChangeAspect="1" noMove="1" noResize="1" noEditPoints="1" noAdjustHandles="1" noChangeArrowheads="1" noChangeShapeType="1" noTextEdit="1"/>
              </p:cNvSpPr>
              <p:nvPr/>
            </p:nvSpPr>
            <p:spPr>
              <a:xfrm>
                <a:off x="861367" y="2398570"/>
                <a:ext cx="7228705" cy="2256562"/>
              </a:xfrm>
              <a:prstGeom prst="rect">
                <a:avLst/>
              </a:prstGeom>
              <a:blipFill>
                <a:blip r:embed="rId9"/>
                <a:stretch>
                  <a:fillRect l="-1053" t="-559" b="-11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DE46437-2579-9D44-8014-8B1D5CC0DA7D}"/>
                  </a:ext>
                </a:extLst>
              </p:cNvPr>
              <p:cNvSpPr txBox="1"/>
              <p:nvPr/>
            </p:nvSpPr>
            <p:spPr>
              <a:xfrm>
                <a:off x="8460688" y="4616332"/>
                <a:ext cx="3098458" cy="646331"/>
              </a:xfrm>
              <a:prstGeom prst="rect">
                <a:avLst/>
              </a:prstGeom>
              <a:noFill/>
            </p:spPr>
            <p:txBody>
              <a:bodyPr wrap="square" rtlCol="0">
                <a:spAutoFit/>
              </a:bodyPr>
              <a:lstStyle/>
              <a:p>
                <a14:m>
                  <m:oMath xmlns:m="http://schemas.openxmlformats.org/officeDocument/2006/math">
                    <m:d>
                      <m:dPr>
                        <m:ctrlPr>
                          <a:rPr lang="en-HK" i="1" dirty="0" smtClean="0">
                            <a:latin typeface="Cambria Math" panose="02040503050406030204" pitchFamily="18" charset="0"/>
                          </a:rPr>
                        </m:ctrlPr>
                      </m:dPr>
                      <m:e>
                        <m:r>
                          <a:rPr lang="en-US" b="0"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e>
                    </m:d>
                  </m:oMath>
                </a14:m>
                <a:r>
                  <a:rPr lang="en-US" dirty="0"/>
                  <a:t>-ANN: return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or</m:t>
                    </m:r>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a14:m>
                <a:r>
                  <a:rPr lang="en-US" dirty="0"/>
                  <a:t> with probability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𝛿</m:t>
                    </m:r>
                  </m:oMath>
                </a14:m>
                <a:endParaRPr lang="en-US" dirty="0"/>
              </a:p>
            </p:txBody>
          </p:sp>
        </mc:Choice>
        <mc:Fallback xmlns="">
          <p:sp>
            <p:nvSpPr>
              <p:cNvPr id="29" name="TextBox 28">
                <a:extLst>
                  <a:ext uri="{FF2B5EF4-FFF2-40B4-BE49-F238E27FC236}">
                    <a16:creationId xmlns:a16="http://schemas.microsoft.com/office/drawing/2014/main" id="{CDE46437-2579-9D44-8014-8B1D5CC0DA7D}"/>
                  </a:ext>
                </a:extLst>
              </p:cNvPr>
              <p:cNvSpPr txBox="1">
                <a:spLocks noRot="1" noChangeAspect="1" noMove="1" noResize="1" noEditPoints="1" noAdjustHandles="1" noChangeArrowheads="1" noChangeShapeType="1" noTextEdit="1"/>
              </p:cNvSpPr>
              <p:nvPr/>
            </p:nvSpPr>
            <p:spPr>
              <a:xfrm>
                <a:off x="8460688" y="4616332"/>
                <a:ext cx="3098458" cy="646331"/>
              </a:xfrm>
              <a:prstGeom prst="rect">
                <a:avLst/>
              </a:prstGeom>
              <a:blipFill>
                <a:blip r:embed="rId10"/>
                <a:stretch>
                  <a:fillRect l="-2041"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F485D66-CC0D-4347-A7D5-BD11EA7248FE}"/>
                  </a:ext>
                </a:extLst>
              </p:cNvPr>
              <p:cNvSpPr txBox="1"/>
              <p:nvPr/>
            </p:nvSpPr>
            <p:spPr>
              <a:xfrm>
                <a:off x="838200" y="5397141"/>
                <a:ext cx="10848201" cy="830997"/>
              </a:xfrm>
              <a:prstGeom prst="rect">
                <a:avLst/>
              </a:prstGeom>
              <a:noFill/>
            </p:spPr>
            <p:txBody>
              <a:bodyPr wrap="square" rtlCol="0">
                <a:spAutoFit/>
              </a:bodyPr>
              <a:lstStyle/>
              <a:p>
                <a:pPr marL="285750" indent="-285750">
                  <a:buFont typeface="Arial" panose="020B0604020202020204" pitchFamily="34" charset="0"/>
                  <a:buChar char="•"/>
                </a:pPr>
                <a:r>
                  <a:rPr lang="en-HK" sz="2400" dirty="0">
                    <a:solidFill>
                      <a:srgbClr val="C00000"/>
                    </a:solidFill>
                  </a:rPr>
                  <a:t>The probability of failure </a:t>
                </a:r>
                <a14:m>
                  <m:oMath xmlns:m="http://schemas.openxmlformats.org/officeDocument/2006/math">
                    <m:r>
                      <a:rPr lang="en-US" sz="2400" i="1" dirty="0">
                        <a:solidFill>
                          <a:srgbClr val="C00000"/>
                        </a:solidFill>
                        <a:latin typeface="Cambria Math" panose="02040503050406030204" pitchFamily="18" charset="0"/>
                      </a:rPr>
                      <m:t>𝛿</m:t>
                    </m:r>
                  </m:oMath>
                </a14:m>
                <a:r>
                  <a:rPr lang="el-GR" sz="2400" dirty="0">
                    <a:solidFill>
                      <a:srgbClr val="C00000"/>
                    </a:solidFill>
                  </a:rPr>
                  <a:t> </a:t>
                </a:r>
                <a:r>
                  <a:rPr lang="en-HK" sz="2400" dirty="0">
                    <a:solidFill>
                      <a:srgbClr val="C00000"/>
                    </a:solidFill>
                  </a:rPr>
                  <a:t>of the data structure can be reduced </a:t>
                </a:r>
                <a:r>
                  <a:rPr lang="en-HK" sz="2400" dirty="0">
                    <a:solidFill>
                      <a:schemeClr val="tx1"/>
                    </a:solidFill>
                  </a:rPr>
                  <a:t>by independently repeating the process several times</a:t>
                </a:r>
                <a:r>
                  <a:rPr lang="en-HK" sz="2400" baseline="30000" dirty="0">
                    <a:solidFill>
                      <a:schemeClr val="tx1"/>
                    </a:solidFill>
                  </a:rPr>
                  <a:t>[2]</a:t>
                </a:r>
                <a:r>
                  <a:rPr lang="en-HK" sz="2400" dirty="0">
                    <a:solidFill>
                      <a:schemeClr val="tx1"/>
                    </a:solidFill>
                  </a:rPr>
                  <a:t>.</a:t>
                </a:r>
              </a:p>
            </p:txBody>
          </p:sp>
        </mc:Choice>
        <mc:Fallback xmlns="">
          <p:sp>
            <p:nvSpPr>
              <p:cNvPr id="30" name="TextBox 29">
                <a:extLst>
                  <a:ext uri="{FF2B5EF4-FFF2-40B4-BE49-F238E27FC236}">
                    <a16:creationId xmlns:a16="http://schemas.microsoft.com/office/drawing/2014/main" id="{1F485D66-CC0D-4347-A7D5-BD11EA7248FE}"/>
                  </a:ext>
                </a:extLst>
              </p:cNvPr>
              <p:cNvSpPr txBox="1">
                <a:spLocks noRot="1" noChangeAspect="1" noMove="1" noResize="1" noEditPoints="1" noAdjustHandles="1" noChangeArrowheads="1" noChangeShapeType="1" noTextEdit="1"/>
              </p:cNvSpPr>
              <p:nvPr/>
            </p:nvSpPr>
            <p:spPr>
              <a:xfrm>
                <a:off x="838200" y="5397141"/>
                <a:ext cx="10848201" cy="830997"/>
              </a:xfrm>
              <a:prstGeom prst="rect">
                <a:avLst/>
              </a:prstGeom>
              <a:blipFill>
                <a:blip r:embed="rId11"/>
                <a:stretch>
                  <a:fillRect l="-819" t="-4478" b="-1492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CE134014-BED0-6C48-8C2B-8D7A7D28BE28}"/>
              </a:ext>
            </a:extLst>
          </p:cNvPr>
          <p:cNvSpPr txBox="1"/>
          <p:nvPr/>
        </p:nvSpPr>
        <p:spPr>
          <a:xfrm>
            <a:off x="895136" y="6353311"/>
            <a:ext cx="10401728" cy="523220"/>
          </a:xfrm>
          <a:prstGeom prst="rect">
            <a:avLst/>
          </a:prstGeom>
          <a:noFill/>
        </p:spPr>
        <p:txBody>
          <a:bodyPr wrap="square" rtlCol="0">
            <a:spAutoFit/>
          </a:bodyPr>
          <a:lstStyle/>
          <a:p>
            <a:r>
              <a:rPr lang="en-HK" sz="1400" dirty="0"/>
              <a:t>[2] </a:t>
            </a:r>
            <a:r>
              <a:rPr lang="en-HK" sz="1400" dirty="0" err="1"/>
              <a:t>Alexandr</a:t>
            </a:r>
            <a:r>
              <a:rPr lang="en-HK" sz="1400" dirty="0"/>
              <a:t> </a:t>
            </a:r>
            <a:r>
              <a:rPr lang="en-HK" sz="1400" dirty="0" err="1"/>
              <a:t>Andoni</a:t>
            </a:r>
            <a:r>
              <a:rPr lang="en-HK" sz="1400" dirty="0"/>
              <a:t>, Piotr </a:t>
            </a:r>
            <a:r>
              <a:rPr lang="en-HK" sz="1400" dirty="0" err="1"/>
              <a:t>Indyk</a:t>
            </a:r>
            <a:r>
              <a:rPr lang="en-HK" sz="1400" dirty="0"/>
              <a:t>, and Ilya </a:t>
            </a:r>
            <a:r>
              <a:rPr lang="en-HK" sz="1400" dirty="0" err="1"/>
              <a:t>Razenshteyn</a:t>
            </a:r>
            <a:r>
              <a:rPr lang="en-HK" sz="1400" dirty="0"/>
              <a:t>, “Approximate nearest </a:t>
            </a:r>
            <a:r>
              <a:rPr lang="en-HK" sz="1400" dirty="0" err="1"/>
              <a:t>neighbor</a:t>
            </a:r>
            <a:r>
              <a:rPr lang="en-HK" sz="1400" dirty="0"/>
              <a:t> search in high dimensions,” in Proc. of the International Congress of Mathematicians, 2018.</a:t>
            </a:r>
          </a:p>
        </p:txBody>
      </p:sp>
    </p:spTree>
    <p:extLst>
      <p:ext uri="{BB962C8B-B14F-4D97-AF65-F5344CB8AC3E}">
        <p14:creationId xmlns:p14="http://schemas.microsoft.com/office/powerpoint/2010/main" val="4239112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373063"/>
            <a:ext cx="10515600" cy="1325563"/>
          </a:xfrm>
        </p:spPr>
        <p:txBody>
          <a:bodyPr/>
          <a:lstStyle/>
          <a:p>
            <a:r>
              <a:rPr lang="en-US" b="1" dirty="0">
                <a:solidFill>
                  <a:schemeClr val="accent4">
                    <a:lumMod val="50000"/>
                  </a:schemeClr>
                </a:solidFill>
              </a:rPr>
              <a:t>Design challenges</a:t>
            </a:r>
          </a:p>
        </p:txBody>
      </p:sp>
      <p:sp>
        <p:nvSpPr>
          <p:cNvPr id="4" name="AutoShape 2" descr="How does Spotify&amp;#39;s recommendation system work?">
            <a:extLst>
              <a:ext uri="{FF2B5EF4-FFF2-40B4-BE49-F238E27FC236}">
                <a16:creationId xmlns:a16="http://schemas.microsoft.com/office/drawing/2014/main" id="{258280D6-DD19-8541-B491-78EB696B3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B7D3BE1-2333-E54B-B971-4DAC9D1992B3}"/>
              </a:ext>
            </a:extLst>
          </p:cNvPr>
          <p:cNvSpPr txBox="1"/>
          <p:nvPr/>
        </p:nvSpPr>
        <p:spPr>
          <a:xfrm>
            <a:off x="5308766" y="1338280"/>
            <a:ext cx="1574469" cy="523220"/>
          </a:xfrm>
          <a:prstGeom prst="rect">
            <a:avLst/>
          </a:prstGeom>
          <a:noFill/>
        </p:spPr>
        <p:txBody>
          <a:bodyPr wrap="square" rtlCol="0">
            <a:spAutoFit/>
          </a:bodyPr>
          <a:lstStyle/>
          <a:p>
            <a:pPr algn="ctr"/>
            <a:r>
              <a:rPr lang="en-US" sz="2800" dirty="0"/>
              <a:t>Efficiency</a:t>
            </a:r>
          </a:p>
        </p:txBody>
      </p:sp>
      <p:sp>
        <p:nvSpPr>
          <p:cNvPr id="14" name="TextBox 13">
            <a:extLst>
              <a:ext uri="{FF2B5EF4-FFF2-40B4-BE49-F238E27FC236}">
                <a16:creationId xmlns:a16="http://schemas.microsoft.com/office/drawing/2014/main" id="{CE0EA5B8-916D-8B45-B606-2D3FA653F531}"/>
              </a:ext>
            </a:extLst>
          </p:cNvPr>
          <p:cNvSpPr txBox="1"/>
          <p:nvPr/>
        </p:nvSpPr>
        <p:spPr>
          <a:xfrm>
            <a:off x="8055413" y="3196550"/>
            <a:ext cx="1049282" cy="523220"/>
          </a:xfrm>
          <a:prstGeom prst="rect">
            <a:avLst/>
          </a:prstGeom>
          <a:noFill/>
        </p:spPr>
        <p:txBody>
          <a:bodyPr wrap="square" rtlCol="0">
            <a:spAutoFit/>
          </a:bodyPr>
          <a:lstStyle/>
          <a:p>
            <a:pPr algn="ctr"/>
            <a:r>
              <a:rPr lang="en-US" sz="2800" dirty="0"/>
              <a:t>Space</a:t>
            </a:r>
          </a:p>
        </p:txBody>
      </p:sp>
      <p:sp>
        <p:nvSpPr>
          <p:cNvPr id="15" name="TextBox 14">
            <a:extLst>
              <a:ext uri="{FF2B5EF4-FFF2-40B4-BE49-F238E27FC236}">
                <a16:creationId xmlns:a16="http://schemas.microsoft.com/office/drawing/2014/main" id="{58760BC0-8770-E94E-B9FF-6B2BBD855285}"/>
              </a:ext>
            </a:extLst>
          </p:cNvPr>
          <p:cNvSpPr txBox="1"/>
          <p:nvPr/>
        </p:nvSpPr>
        <p:spPr>
          <a:xfrm>
            <a:off x="2631988" y="3181559"/>
            <a:ext cx="1555909" cy="523220"/>
          </a:xfrm>
          <a:prstGeom prst="rect">
            <a:avLst/>
          </a:prstGeom>
          <a:noFill/>
        </p:spPr>
        <p:txBody>
          <a:bodyPr wrap="square" rtlCol="0">
            <a:spAutoFit/>
          </a:bodyPr>
          <a:lstStyle/>
          <a:p>
            <a:pPr algn="ctr"/>
            <a:r>
              <a:rPr lang="en-US" sz="2800" dirty="0"/>
              <a:t>Accuracy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530EB-5672-C24E-BB03-F39ED89A826A}"/>
                  </a:ext>
                </a:extLst>
              </p:cNvPr>
              <p:cNvSpPr txBox="1"/>
              <p:nvPr/>
            </p:nvSpPr>
            <p:spPr>
              <a:xfrm>
                <a:off x="4999511" y="6002939"/>
                <a:ext cx="21929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HK" sz="2400" i="1" dirty="0" smtClean="0">
                              <a:latin typeface="Cambria Math" panose="02040503050406030204" pitchFamily="18" charset="0"/>
                            </a:rPr>
                          </m:ctrlPr>
                        </m:dPr>
                        <m:e>
                          <m:r>
                            <a:rPr lang="en-US" sz="2400" i="1" dirty="0">
                              <a:latin typeface="Cambria Math" panose="02040503050406030204" pitchFamily="18" charset="0"/>
                            </a:rPr>
                            <m:t>𝑐</m:t>
                          </m:r>
                          <m:r>
                            <a:rPr lang="en-US" sz="2400" i="1" dirty="0">
                              <a:latin typeface="Cambria Math" panose="02040503050406030204" pitchFamily="18" charset="0"/>
                            </a:rPr>
                            <m:t>,</m:t>
                          </m:r>
                          <m:r>
                            <a:rPr lang="en-US" sz="2400" i="1" dirty="0">
                              <a:latin typeface="Cambria Math" panose="02040503050406030204" pitchFamily="18" charset="0"/>
                            </a:rPr>
                            <m:t>𝑟</m:t>
                          </m:r>
                          <m:r>
                            <a:rPr lang="en-US" sz="2400" i="1" dirty="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𝛿</m:t>
                          </m:r>
                        </m:e>
                      </m:d>
                      <m:r>
                        <a:rPr lang="en-HK" sz="2400" i="1" dirty="0">
                          <a:latin typeface="Cambria Math" panose="02040503050406030204" pitchFamily="18" charset="0"/>
                        </a:rPr>
                        <m:t>−</m:t>
                      </m:r>
                      <m:r>
                        <a:rPr lang="en-US" sz="2400" b="0" i="1" dirty="0" smtClean="0">
                          <a:latin typeface="Cambria Math" panose="02040503050406030204" pitchFamily="18" charset="0"/>
                        </a:rPr>
                        <m:t>𝐴𝑁𝑁</m:t>
                      </m:r>
                    </m:oMath>
                  </m:oMathPara>
                </a14:m>
                <a:endParaRPr lang="en-HK" sz="2400" dirty="0"/>
              </a:p>
            </p:txBody>
          </p:sp>
        </mc:Choice>
        <mc:Fallback xmlns="">
          <p:sp>
            <p:nvSpPr>
              <p:cNvPr id="11" name="TextBox 10">
                <a:extLst>
                  <a:ext uri="{FF2B5EF4-FFF2-40B4-BE49-F238E27FC236}">
                    <a16:creationId xmlns:a16="http://schemas.microsoft.com/office/drawing/2014/main" id="{A4E530EB-5672-C24E-BB03-F39ED89A826A}"/>
                  </a:ext>
                </a:extLst>
              </p:cNvPr>
              <p:cNvSpPr txBox="1">
                <a:spLocks noRot="1" noChangeAspect="1" noMove="1" noResize="1" noEditPoints="1" noAdjustHandles="1" noChangeArrowheads="1" noChangeShapeType="1" noTextEdit="1"/>
              </p:cNvSpPr>
              <p:nvPr/>
            </p:nvSpPr>
            <p:spPr>
              <a:xfrm>
                <a:off x="4999511" y="6002939"/>
                <a:ext cx="2192977" cy="461665"/>
              </a:xfrm>
              <a:prstGeom prst="rect">
                <a:avLst/>
              </a:prstGeom>
              <a:blipFill>
                <a:blip r:embed="rId3"/>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EF1A78D-D1F9-9D41-B366-00167DA7993D}"/>
              </a:ext>
            </a:extLst>
          </p:cNvPr>
          <p:cNvSpPr txBox="1"/>
          <p:nvPr/>
        </p:nvSpPr>
        <p:spPr>
          <a:xfrm>
            <a:off x="5403138" y="5041557"/>
            <a:ext cx="1385723" cy="523220"/>
          </a:xfrm>
          <a:prstGeom prst="rect">
            <a:avLst/>
          </a:prstGeom>
          <a:noFill/>
        </p:spPr>
        <p:txBody>
          <a:bodyPr wrap="square" rtlCol="0">
            <a:spAutoFit/>
          </a:bodyPr>
          <a:lstStyle/>
          <a:p>
            <a:pPr algn="ctr"/>
            <a:r>
              <a:rPr lang="en-US" sz="2800" dirty="0"/>
              <a:t>Security</a:t>
            </a:r>
          </a:p>
        </p:txBody>
      </p:sp>
      <p:sp>
        <p:nvSpPr>
          <p:cNvPr id="23" name="Left-right Arrow 22">
            <a:extLst>
              <a:ext uri="{FF2B5EF4-FFF2-40B4-BE49-F238E27FC236}">
                <a16:creationId xmlns:a16="http://schemas.microsoft.com/office/drawing/2014/main" id="{9FC36597-AA42-6144-9CCB-F38515535DD1}"/>
              </a:ext>
            </a:extLst>
          </p:cNvPr>
          <p:cNvSpPr/>
          <p:nvPr/>
        </p:nvSpPr>
        <p:spPr>
          <a:xfrm>
            <a:off x="4102443" y="3251886"/>
            <a:ext cx="3978876" cy="3666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down Arrow 23">
            <a:extLst>
              <a:ext uri="{FF2B5EF4-FFF2-40B4-BE49-F238E27FC236}">
                <a16:creationId xmlns:a16="http://schemas.microsoft.com/office/drawing/2014/main" id="{CFF9C1D4-C736-9F4D-8B8A-21DFE68C5C3C}"/>
              </a:ext>
            </a:extLst>
          </p:cNvPr>
          <p:cNvSpPr/>
          <p:nvPr/>
        </p:nvSpPr>
        <p:spPr>
          <a:xfrm>
            <a:off x="5918885" y="1827092"/>
            <a:ext cx="354229" cy="321446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3F044DA-258A-BB40-AB30-9F830F4E9C44}"/>
              </a:ext>
            </a:extLst>
          </p:cNvPr>
          <p:cNvSpPr txBox="1"/>
          <p:nvPr/>
        </p:nvSpPr>
        <p:spPr>
          <a:xfrm>
            <a:off x="9131643" y="3113939"/>
            <a:ext cx="2434281" cy="707886"/>
          </a:xfrm>
          <a:prstGeom prst="rect">
            <a:avLst/>
          </a:prstGeom>
          <a:noFill/>
          <a:ln w="25400">
            <a:solidFill>
              <a:schemeClr val="accent1">
                <a:shade val="50000"/>
              </a:schemeClr>
            </a:solidFill>
            <a:prstDash val="dash"/>
          </a:ln>
        </p:spPr>
        <p:txBody>
          <a:bodyPr wrap="square" rtlCol="0">
            <a:spAutoFit/>
          </a:bodyPr>
          <a:lstStyle/>
          <a:p>
            <a:r>
              <a:rPr lang="en-US" sz="2000" dirty="0"/>
              <a:t>The space</a:t>
            </a:r>
            <a:r>
              <a:rPr lang="zh-CN" altLang="en-US" sz="2000" dirty="0"/>
              <a:t> </a:t>
            </a:r>
            <a:r>
              <a:rPr lang="en-US" altLang="zh-CN" sz="2000" dirty="0"/>
              <a:t>complexity</a:t>
            </a:r>
            <a:r>
              <a:rPr lang="zh-CN" altLang="en-US" sz="2000" dirty="0"/>
              <a:t> </a:t>
            </a:r>
            <a:r>
              <a:rPr lang="en-US" sz="2000" dirty="0"/>
              <a:t>of the data structures</a:t>
            </a:r>
          </a:p>
        </p:txBody>
      </p:sp>
      <p:sp>
        <p:nvSpPr>
          <p:cNvPr id="30" name="TextBox 29">
            <a:extLst>
              <a:ext uri="{FF2B5EF4-FFF2-40B4-BE49-F238E27FC236}">
                <a16:creationId xmlns:a16="http://schemas.microsoft.com/office/drawing/2014/main" id="{D72ECB64-4292-184D-B9E9-C997DD0DFACA}"/>
              </a:ext>
            </a:extLst>
          </p:cNvPr>
          <p:cNvSpPr txBox="1"/>
          <p:nvPr/>
        </p:nvSpPr>
        <p:spPr>
          <a:xfrm>
            <a:off x="6826815" y="5041557"/>
            <a:ext cx="2112485" cy="707886"/>
          </a:xfrm>
          <a:prstGeom prst="rect">
            <a:avLst/>
          </a:prstGeom>
          <a:noFill/>
          <a:ln w="25400">
            <a:solidFill>
              <a:schemeClr val="accent1">
                <a:shade val="50000"/>
              </a:schemeClr>
            </a:solidFill>
            <a:prstDash val="dash"/>
          </a:ln>
        </p:spPr>
        <p:txBody>
          <a:bodyPr wrap="square" rtlCol="0">
            <a:spAutoFit/>
          </a:bodyPr>
          <a:lstStyle/>
          <a:p>
            <a:r>
              <a:rPr lang="en-US" sz="2000" dirty="0"/>
              <a:t>Query privacy and database privacy</a:t>
            </a:r>
          </a:p>
        </p:txBody>
      </p:sp>
      <p:sp>
        <p:nvSpPr>
          <p:cNvPr id="31" name="TextBox 30">
            <a:extLst>
              <a:ext uri="{FF2B5EF4-FFF2-40B4-BE49-F238E27FC236}">
                <a16:creationId xmlns:a16="http://schemas.microsoft.com/office/drawing/2014/main" id="{17ED9FDF-A825-1A4D-B081-90406D12F16F}"/>
              </a:ext>
            </a:extLst>
          </p:cNvPr>
          <p:cNvSpPr txBox="1"/>
          <p:nvPr/>
        </p:nvSpPr>
        <p:spPr>
          <a:xfrm>
            <a:off x="6897823" y="1240946"/>
            <a:ext cx="3339749" cy="707886"/>
          </a:xfrm>
          <a:prstGeom prst="rect">
            <a:avLst/>
          </a:prstGeom>
          <a:noFill/>
          <a:ln w="25400">
            <a:solidFill>
              <a:schemeClr val="accent1">
                <a:shade val="50000"/>
              </a:schemeClr>
            </a:solidFill>
            <a:prstDash val="dash"/>
          </a:ln>
        </p:spPr>
        <p:txBody>
          <a:bodyPr wrap="square" rtlCol="0">
            <a:spAutoFit/>
          </a:bodyPr>
          <a:lstStyle/>
          <a:p>
            <a:r>
              <a:rPr lang="en-US" sz="2000" dirty="0"/>
              <a:t>Query</a:t>
            </a:r>
            <a:r>
              <a:rPr lang="zh-CN" altLang="en-US" sz="2000" dirty="0"/>
              <a:t> </a:t>
            </a:r>
            <a:r>
              <a:rPr lang="en-US" altLang="zh-CN" sz="2000" dirty="0"/>
              <a:t>time and data structure construction/update time</a:t>
            </a:r>
            <a:endParaRPr lang="en-US" sz="2000" dirty="0"/>
          </a:p>
        </p:txBody>
      </p:sp>
      <p:sp>
        <p:nvSpPr>
          <p:cNvPr id="32" name="TextBox 31">
            <a:extLst>
              <a:ext uri="{FF2B5EF4-FFF2-40B4-BE49-F238E27FC236}">
                <a16:creationId xmlns:a16="http://schemas.microsoft.com/office/drawing/2014/main" id="{F09EF638-4A77-9A41-84CE-5772C99EB543}"/>
              </a:ext>
            </a:extLst>
          </p:cNvPr>
          <p:cNvSpPr txBox="1"/>
          <p:nvPr/>
        </p:nvSpPr>
        <p:spPr>
          <a:xfrm>
            <a:off x="135924" y="2981075"/>
            <a:ext cx="2553055" cy="923330"/>
          </a:xfrm>
          <a:prstGeom prst="rect">
            <a:avLst/>
          </a:prstGeom>
          <a:noFill/>
          <a:ln w="25400">
            <a:solidFill>
              <a:schemeClr val="accent1">
                <a:shade val="50000"/>
              </a:schemeClr>
            </a:solidFill>
            <a:prstDash val="dash"/>
          </a:ln>
        </p:spPr>
        <p:txBody>
          <a:bodyPr wrap="square" rtlCol="0">
            <a:spAutoFit/>
          </a:bodyPr>
          <a:lstStyle/>
          <a:p>
            <a:r>
              <a:rPr lang="en-HK" dirty="0"/>
              <a:t>The failure probability of finding the exact nearest neighbour</a:t>
            </a:r>
          </a:p>
        </p:txBody>
      </p:sp>
      <p:sp>
        <p:nvSpPr>
          <p:cNvPr id="29" name="Diamond 28">
            <a:extLst>
              <a:ext uri="{FF2B5EF4-FFF2-40B4-BE49-F238E27FC236}">
                <a16:creationId xmlns:a16="http://schemas.microsoft.com/office/drawing/2014/main" id="{99E13C04-365F-5248-9594-122A3995D869}"/>
              </a:ext>
            </a:extLst>
          </p:cNvPr>
          <p:cNvSpPr/>
          <p:nvPr/>
        </p:nvSpPr>
        <p:spPr>
          <a:xfrm>
            <a:off x="4819992" y="2566509"/>
            <a:ext cx="2553055" cy="171759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How to balance?</a:t>
            </a:r>
          </a:p>
        </p:txBody>
      </p:sp>
    </p:spTree>
    <p:extLst>
      <p:ext uri="{BB962C8B-B14F-4D97-AF65-F5344CB8AC3E}">
        <p14:creationId xmlns:p14="http://schemas.microsoft.com/office/powerpoint/2010/main" val="291254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Challenge 1 – Curse of dimensionality</a:t>
            </a:r>
          </a:p>
        </p:txBody>
      </p:sp>
      <p:sp>
        <p:nvSpPr>
          <p:cNvPr id="4" name="AutoShape 2" descr="How does Spotify&amp;#39;s recommendation system work?">
            <a:extLst>
              <a:ext uri="{FF2B5EF4-FFF2-40B4-BE49-F238E27FC236}">
                <a16:creationId xmlns:a16="http://schemas.microsoft.com/office/drawing/2014/main" id="{258280D6-DD19-8541-B491-78EB696B3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BFCA4973-063D-0644-937F-A42A8948D679}"/>
              </a:ext>
            </a:extLst>
          </p:cNvPr>
          <p:cNvSpPr>
            <a:spLocks noGrp="1"/>
          </p:cNvSpPr>
          <p:nvPr>
            <p:ph idx="1"/>
          </p:nvPr>
        </p:nvSpPr>
        <p:spPr>
          <a:xfrm>
            <a:off x="479854" y="4559635"/>
            <a:ext cx="3313670" cy="531341"/>
          </a:xfrm>
        </p:spPr>
        <p:txBody>
          <a:bodyPr>
            <a:normAutofit/>
          </a:bodyPr>
          <a:lstStyle/>
          <a:p>
            <a:pPr>
              <a:lnSpc>
                <a:spcPct val="110000"/>
              </a:lnSpc>
            </a:pPr>
            <a:r>
              <a:rPr lang="en-US" sz="2400" dirty="0">
                <a:latin typeface="Cambria Math" panose="02040503050406030204" pitchFamily="18" charset="0"/>
              </a:rPr>
              <a:t>1 dimension: 5 points</a:t>
            </a:r>
          </a:p>
        </p:txBody>
      </p:sp>
      <p:pic>
        <p:nvPicPr>
          <p:cNvPr id="10244" name="Picture 4" descr="What do you mean by Curse of Dimensionality? What are the different ways to  deal with it? | i2tutorials">
            <a:extLst>
              <a:ext uri="{FF2B5EF4-FFF2-40B4-BE49-F238E27FC236}">
                <a16:creationId xmlns:a16="http://schemas.microsoft.com/office/drawing/2014/main" id="{B21D78BD-2217-0244-A44E-E39D836F3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881" y="1271066"/>
            <a:ext cx="9657438" cy="3375073"/>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4DB3D021-4B0F-AE4B-B47D-75405424223F}"/>
              </a:ext>
            </a:extLst>
          </p:cNvPr>
          <p:cNvSpPr txBox="1">
            <a:spLocks/>
          </p:cNvSpPr>
          <p:nvPr/>
        </p:nvSpPr>
        <p:spPr>
          <a:xfrm>
            <a:off x="3793524" y="4565940"/>
            <a:ext cx="3535063" cy="531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400" dirty="0">
                <a:latin typeface="Cambria Math" panose="02040503050406030204" pitchFamily="18" charset="0"/>
              </a:rPr>
              <a:t>2 dimensions: 25 points</a:t>
            </a:r>
          </a:p>
        </p:txBody>
      </p:sp>
      <p:sp>
        <p:nvSpPr>
          <p:cNvPr id="27" name="Content Placeholder 2">
            <a:extLst>
              <a:ext uri="{FF2B5EF4-FFF2-40B4-BE49-F238E27FC236}">
                <a16:creationId xmlns:a16="http://schemas.microsoft.com/office/drawing/2014/main" id="{0BBCA1D3-EFCE-B747-8861-8ED08FE2A5E4}"/>
              </a:ext>
            </a:extLst>
          </p:cNvPr>
          <p:cNvSpPr txBox="1">
            <a:spLocks/>
          </p:cNvSpPr>
          <p:nvPr/>
        </p:nvSpPr>
        <p:spPr>
          <a:xfrm>
            <a:off x="7328587" y="4572245"/>
            <a:ext cx="3535063" cy="53134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400" dirty="0">
                <a:latin typeface="Cambria Math" panose="02040503050406030204" pitchFamily="18" charset="0"/>
              </a:rPr>
              <a:t>3 dimensions: 125 points</a:t>
            </a:r>
          </a:p>
        </p:txBody>
      </p:sp>
      <p:sp>
        <p:nvSpPr>
          <p:cNvPr id="9" name="TextBox 8">
            <a:extLst>
              <a:ext uri="{FF2B5EF4-FFF2-40B4-BE49-F238E27FC236}">
                <a16:creationId xmlns:a16="http://schemas.microsoft.com/office/drawing/2014/main" id="{520AF13F-2354-8E4E-B9FF-7229E6CD2F98}"/>
              </a:ext>
            </a:extLst>
          </p:cNvPr>
          <p:cNvSpPr txBox="1"/>
          <p:nvPr/>
        </p:nvSpPr>
        <p:spPr>
          <a:xfrm>
            <a:off x="750673" y="5429886"/>
            <a:ext cx="10603127" cy="830997"/>
          </a:xfrm>
          <a:prstGeom prst="rect">
            <a:avLst/>
          </a:prstGeom>
          <a:noFill/>
        </p:spPr>
        <p:txBody>
          <a:bodyPr wrap="square" rtlCol="0">
            <a:spAutoFit/>
          </a:bodyPr>
          <a:lstStyle/>
          <a:p>
            <a:r>
              <a:rPr lang="en-HK" sz="2400" dirty="0"/>
              <a:t>The number of points to be accessed in the database grows exponentially with the underlying dimensionality.</a:t>
            </a:r>
            <a:endParaRPr lang="en-US" sz="2400" dirty="0"/>
          </a:p>
        </p:txBody>
      </p:sp>
    </p:spTree>
    <p:extLst>
      <p:ext uri="{BB962C8B-B14F-4D97-AF65-F5344CB8AC3E}">
        <p14:creationId xmlns:p14="http://schemas.microsoft.com/office/powerpoint/2010/main" val="130723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Challenge 2 – Massive database</a:t>
            </a:r>
          </a:p>
        </p:txBody>
      </p:sp>
      <p:sp>
        <p:nvSpPr>
          <p:cNvPr id="4" name="AutoShape 2" descr="How does Spotify&amp;#39;s recommendation system work?">
            <a:extLst>
              <a:ext uri="{FF2B5EF4-FFF2-40B4-BE49-F238E27FC236}">
                <a16:creationId xmlns:a16="http://schemas.microsoft.com/office/drawing/2014/main" id="{258280D6-DD19-8541-B491-78EB696B3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520AF13F-2354-8E4E-B9FF-7229E6CD2F98}"/>
              </a:ext>
            </a:extLst>
          </p:cNvPr>
          <p:cNvSpPr txBox="1"/>
          <p:nvPr/>
        </p:nvSpPr>
        <p:spPr>
          <a:xfrm>
            <a:off x="750673" y="5429886"/>
            <a:ext cx="10603127" cy="461665"/>
          </a:xfrm>
          <a:prstGeom prst="rect">
            <a:avLst/>
          </a:prstGeom>
          <a:noFill/>
        </p:spPr>
        <p:txBody>
          <a:bodyPr wrap="square" rtlCol="0">
            <a:spAutoFit/>
          </a:bodyPr>
          <a:lstStyle/>
          <a:p>
            <a:r>
              <a:rPr lang="en-HK" sz="2400" dirty="0">
                <a:solidFill>
                  <a:srgbClr val="C00000"/>
                </a:solidFill>
              </a:rPr>
              <a:t>How to build a data structures with sublinear query time and </a:t>
            </a:r>
            <a:r>
              <a:rPr lang="en-US" sz="2400" dirty="0">
                <a:solidFill>
                  <a:srgbClr val="C00000"/>
                </a:solidFill>
              </a:rPr>
              <a:t>sublinear</a:t>
            </a:r>
            <a:r>
              <a:rPr lang="en-HK" sz="2400" dirty="0">
                <a:solidFill>
                  <a:srgbClr val="C00000"/>
                </a:solidFill>
              </a:rPr>
              <a:t> space?</a:t>
            </a:r>
            <a:endParaRPr lang="en-US" sz="2400" dirty="0">
              <a:solidFill>
                <a:srgbClr val="C00000"/>
              </a:solidFill>
            </a:endParaRPr>
          </a:p>
        </p:txBody>
      </p:sp>
      <p:sp>
        <p:nvSpPr>
          <p:cNvPr id="7" name="TextBox 6">
            <a:extLst>
              <a:ext uri="{FF2B5EF4-FFF2-40B4-BE49-F238E27FC236}">
                <a16:creationId xmlns:a16="http://schemas.microsoft.com/office/drawing/2014/main" id="{38D0FC1A-5F6B-6B4B-9CB7-54C8A42730D2}"/>
              </a:ext>
            </a:extLst>
          </p:cNvPr>
          <p:cNvSpPr txBox="1"/>
          <p:nvPr/>
        </p:nvSpPr>
        <p:spPr>
          <a:xfrm>
            <a:off x="750673" y="1538289"/>
            <a:ext cx="10489255" cy="3785652"/>
          </a:xfrm>
          <a:prstGeom prst="rect">
            <a:avLst/>
          </a:prstGeom>
          <a:noFill/>
        </p:spPr>
        <p:txBody>
          <a:bodyPr wrap="square" rtlCol="0">
            <a:spAutoFit/>
          </a:bodyPr>
          <a:lstStyle/>
          <a:p>
            <a:pPr marL="285750" indent="-285750">
              <a:buFont typeface="Arial" panose="020B0604020202020204" pitchFamily="34" charset="0"/>
              <a:buChar char="•"/>
            </a:pPr>
            <a:r>
              <a:rPr lang="en-HK" sz="2400" dirty="0"/>
              <a:t>Internet</a:t>
            </a:r>
          </a:p>
          <a:p>
            <a:pPr marL="742950" lvl="1" indent="-285750">
              <a:buFont typeface="Arial" panose="020B0604020202020204" pitchFamily="34" charset="0"/>
              <a:buChar char="•"/>
            </a:pPr>
            <a:r>
              <a:rPr lang="en-HK" sz="2400" dirty="0"/>
              <a:t>Google processes about 4.5 million searches every second</a:t>
            </a:r>
          </a:p>
          <a:p>
            <a:pPr marL="285750" indent="-285750">
              <a:buFont typeface="Arial" panose="020B0604020202020204" pitchFamily="34" charset="0"/>
              <a:buChar char="•"/>
            </a:pPr>
            <a:r>
              <a:rPr lang="en-HK" sz="2400" dirty="0"/>
              <a:t>Social media </a:t>
            </a:r>
          </a:p>
          <a:p>
            <a:pPr marL="742950" lvl="1" indent="-285750">
              <a:buFont typeface="Arial" panose="020B0604020202020204" pitchFamily="34" charset="0"/>
              <a:buChar char="•"/>
            </a:pPr>
            <a:r>
              <a:rPr lang="en-HK" sz="2400" dirty="0"/>
              <a:t>Every minute, 511,200 tweets are tweeted on Twitter</a:t>
            </a:r>
          </a:p>
          <a:p>
            <a:pPr marL="285750" indent="-285750">
              <a:buFont typeface="Arial" panose="020B0604020202020204" pitchFamily="34" charset="0"/>
              <a:buChar char="•"/>
            </a:pPr>
            <a:r>
              <a:rPr lang="en-HK" sz="2400" dirty="0"/>
              <a:t>Communication </a:t>
            </a:r>
          </a:p>
          <a:p>
            <a:pPr marL="742950" lvl="1" indent="-285750">
              <a:buFont typeface="Arial" panose="020B0604020202020204" pitchFamily="34" charset="0"/>
              <a:buChar char="•"/>
            </a:pPr>
            <a:r>
              <a:rPr lang="en-HK" sz="2400" dirty="0"/>
              <a:t>The number of emails sent throughout the globe is approximately 188</a:t>
            </a:r>
            <a:r>
              <a:rPr lang="zh-CN" altLang="en-US" sz="2400" dirty="0"/>
              <a:t> </a:t>
            </a:r>
            <a:r>
              <a:rPr lang="en-US" altLang="zh-CN" sz="2400" dirty="0"/>
              <a:t>million</a:t>
            </a:r>
            <a:r>
              <a:rPr lang="zh-CN" altLang="en-US" sz="2400" dirty="0"/>
              <a:t> </a:t>
            </a:r>
            <a:r>
              <a:rPr lang="en-HK" sz="2400" dirty="0"/>
              <a:t>each minute</a:t>
            </a:r>
          </a:p>
          <a:p>
            <a:pPr marL="285750" indent="-285750">
              <a:buFont typeface="Arial" panose="020B0604020202020204" pitchFamily="34" charset="0"/>
              <a:buChar char="•"/>
            </a:pPr>
            <a:r>
              <a:rPr lang="en-HK" sz="2400" dirty="0"/>
              <a:t>Services  </a:t>
            </a:r>
          </a:p>
          <a:p>
            <a:pPr marL="742950" lvl="1" indent="-285750">
              <a:buFont typeface="Arial" panose="020B0604020202020204" pitchFamily="34" charset="0"/>
              <a:buChar char="•"/>
            </a:pPr>
            <a:r>
              <a:rPr lang="en-HK" sz="2400" dirty="0"/>
              <a:t>Over 390,030 apps are downloaded from the various app store every minute</a:t>
            </a:r>
          </a:p>
          <a:p>
            <a:pPr marL="742950" lvl="1" indent="-285750">
              <a:buFont typeface="Arial" panose="020B0604020202020204" pitchFamily="34" charset="0"/>
              <a:buChar char="•"/>
            </a:pPr>
            <a:endParaRPr lang="en-HK" sz="2400" dirty="0"/>
          </a:p>
        </p:txBody>
      </p:sp>
      <p:sp>
        <p:nvSpPr>
          <p:cNvPr id="6" name="TextBox 5">
            <a:extLst>
              <a:ext uri="{FF2B5EF4-FFF2-40B4-BE49-F238E27FC236}">
                <a16:creationId xmlns:a16="http://schemas.microsoft.com/office/drawing/2014/main" id="{5860A241-6AD8-BE49-BD17-C2E4EB77752B}"/>
              </a:ext>
            </a:extLst>
          </p:cNvPr>
          <p:cNvSpPr txBox="1"/>
          <p:nvPr/>
        </p:nvSpPr>
        <p:spPr>
          <a:xfrm>
            <a:off x="838200" y="6491385"/>
            <a:ext cx="10194650" cy="307777"/>
          </a:xfrm>
          <a:prstGeom prst="rect">
            <a:avLst/>
          </a:prstGeom>
          <a:noFill/>
        </p:spPr>
        <p:txBody>
          <a:bodyPr wrap="square" rtlCol="0">
            <a:spAutoFit/>
          </a:bodyPr>
          <a:lstStyle/>
          <a:p>
            <a:r>
              <a:rPr lang="en-HK" sz="1400" dirty="0">
                <a:hlinkClick r:id="rId3"/>
              </a:rPr>
              <a:t>https://www.takeo.ai/can-you-guess-how-much-data-is-generated-every-day/</a:t>
            </a:r>
            <a:endParaRPr lang="en-HK" sz="1400" dirty="0"/>
          </a:p>
        </p:txBody>
      </p:sp>
    </p:spTree>
    <p:extLst>
      <p:ext uri="{BB962C8B-B14F-4D97-AF65-F5344CB8AC3E}">
        <p14:creationId xmlns:p14="http://schemas.microsoft.com/office/powerpoint/2010/main" val="148392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HK" b="1" dirty="0">
                <a:solidFill>
                  <a:schemeClr val="accent4">
                    <a:lumMod val="50000"/>
                  </a:schemeClr>
                </a:solidFill>
              </a:rPr>
              <a:t>Approximate</a:t>
            </a:r>
            <a:r>
              <a:rPr lang="zh-CN" altLang="en-US" b="1" dirty="0">
                <a:solidFill>
                  <a:schemeClr val="accent4">
                    <a:lumMod val="50000"/>
                  </a:schemeClr>
                </a:solidFill>
              </a:rPr>
              <a:t> </a:t>
            </a:r>
            <a:r>
              <a:rPr lang="en-US" altLang="zh-CN" b="1" dirty="0">
                <a:solidFill>
                  <a:schemeClr val="accent4">
                    <a:lumMod val="50000"/>
                  </a:schemeClr>
                </a:solidFill>
              </a:rPr>
              <a:t>nearest</a:t>
            </a:r>
            <a:r>
              <a:rPr lang="zh-CN" altLang="en-US" b="1" dirty="0">
                <a:solidFill>
                  <a:schemeClr val="accent4">
                    <a:lumMod val="50000"/>
                  </a:schemeClr>
                </a:solidFill>
              </a:rPr>
              <a:t> </a:t>
            </a:r>
            <a:r>
              <a:rPr lang="en-US" altLang="zh-CN" b="1" dirty="0">
                <a:solidFill>
                  <a:schemeClr val="accent4">
                    <a:lumMod val="50000"/>
                  </a:schemeClr>
                </a:solidFill>
              </a:rPr>
              <a:t>neighbour</a:t>
            </a:r>
            <a:endParaRPr lang="en-US" b="1" dirty="0">
              <a:solidFill>
                <a:schemeClr val="accent4">
                  <a:lumMod val="50000"/>
                </a:schemeClr>
              </a:solidFill>
            </a:endParaRPr>
          </a:p>
        </p:txBody>
      </p:sp>
      <p:sp>
        <p:nvSpPr>
          <p:cNvPr id="4" name="AutoShape 2" descr="How does Spotify&amp;#39;s recommendation system work?">
            <a:extLst>
              <a:ext uri="{FF2B5EF4-FFF2-40B4-BE49-F238E27FC236}">
                <a16:creationId xmlns:a16="http://schemas.microsoft.com/office/drawing/2014/main" id="{258280D6-DD19-8541-B491-78EB696B3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FCA4973-063D-0644-937F-A42A8948D679}"/>
                  </a:ext>
                </a:extLst>
              </p:cNvPr>
              <p:cNvSpPr>
                <a:spLocks noGrp="1"/>
              </p:cNvSpPr>
              <p:nvPr>
                <p:ph idx="1"/>
              </p:nvPr>
            </p:nvSpPr>
            <p:spPr>
              <a:xfrm>
                <a:off x="578707" y="1758701"/>
                <a:ext cx="7228705" cy="4319714"/>
              </a:xfrm>
            </p:spPr>
            <p:txBody>
              <a:bodyPr>
                <a:normAutofit/>
              </a:bodyPr>
              <a:lstStyle/>
              <a:p>
                <a:pPr>
                  <a:lnSpc>
                    <a:spcPct val="110000"/>
                  </a:lnSpc>
                </a:pPr>
                <a14:m>
                  <m:oMath xmlns:m="http://schemas.openxmlformats.org/officeDocument/2006/math">
                    <m:d>
                      <m:dPr>
                        <m:ctrlPr>
                          <a:rPr lang="en-HK" i="1" dirty="0" smtClean="0">
                            <a:latin typeface="Cambria Math" panose="02040503050406030204" pitchFamily="18" charset="0"/>
                          </a:rPr>
                        </m:ctrlPr>
                      </m:dPr>
                      <m:e>
                        <m:r>
                          <a:rPr lang="en-US" b="0"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𝛿</m:t>
                        </m:r>
                      </m:e>
                    </m:d>
                    <m:r>
                      <a:rPr lang="en-HK" i="1" dirty="0" smtClean="0">
                        <a:latin typeface="Cambria Math" panose="02040503050406030204" pitchFamily="18" charset="0"/>
                      </a:rPr>
                      <m:t>−</m:t>
                    </m:r>
                    <m:r>
                      <a:rPr lang="en-US" b="0" i="1" dirty="0" smtClean="0">
                        <a:latin typeface="Cambria Math" panose="02040503050406030204" pitchFamily="18" charset="0"/>
                      </a:rPr>
                      <m:t>𝑎𝑝𝑝𝑟𝑜𝑥𝑖𝑚𝑎𝑡𝑒</m:t>
                    </m:r>
                    <m:r>
                      <a:rPr lang="en-US" b="0" i="1" dirty="0" smtClean="0">
                        <a:latin typeface="Cambria Math" panose="02040503050406030204" pitchFamily="18" charset="0"/>
                      </a:rPr>
                      <m:t> </m:t>
                    </m:r>
                    <m:r>
                      <a:rPr lang="en-HK" i="1" dirty="0" smtClean="0">
                        <a:latin typeface="Cambria Math" panose="02040503050406030204" pitchFamily="18" charset="0"/>
                      </a:rPr>
                      <m:t>𝑛𝑒𝑎𝑟𝑒𝑠𝑡</m:t>
                    </m:r>
                    <m:r>
                      <a:rPr lang="en-HK" i="1" dirty="0" smtClean="0">
                        <a:latin typeface="Cambria Math" panose="02040503050406030204" pitchFamily="18" charset="0"/>
                      </a:rPr>
                      <m:t> </m:t>
                    </m:r>
                    <m:r>
                      <a:rPr lang="en-HK" i="1" dirty="0" smtClean="0">
                        <a:latin typeface="Cambria Math" panose="02040503050406030204" pitchFamily="18" charset="0"/>
                      </a:rPr>
                      <m:t>𝑛𝑒𝑖𝑔h𝑏𝑜𝑢𝑟</m:t>
                    </m:r>
                  </m:oMath>
                </a14:m>
                <a:endParaRPr lang="en-HK" dirty="0"/>
              </a:p>
              <a:p>
                <a:pPr lvl="1">
                  <a:lnSpc>
                    <a:spcPct val="110000"/>
                  </a:lnSpc>
                </a:pPr>
                <a:r>
                  <a:rPr lang="en-HK" dirty="0">
                    <a:latin typeface="Cambria Math" panose="02040503050406030204" pitchFamily="18" charset="0"/>
                  </a:rPr>
                  <a:t>Return</a:t>
                </a:r>
                <a:r>
                  <a:rPr lang="zh-CN" altLang="en-US" dirty="0">
                    <a:latin typeface="Cambria Math" panose="02040503050406030204" pitchFamily="18" charset="0"/>
                  </a:rPr>
                  <a:t> </a:t>
                </a:r>
                <a:r>
                  <a:rPr lang="en-US" altLang="zh-CN" dirty="0">
                    <a:latin typeface="Cambria Math" panose="02040503050406030204" pitchFamily="18" charset="0"/>
                  </a:rPr>
                  <a:t>the true </a:t>
                </a:r>
                <a14:m>
                  <m:oMath xmlns:m="http://schemas.openxmlformats.org/officeDocument/2006/math">
                    <m:d>
                      <m:dPr>
                        <m:ctrlPr>
                          <a:rPr lang="en-HK" i="1" dirty="0" smtClean="0">
                            <a:latin typeface="Cambria Math" panose="02040503050406030204" pitchFamily="18" charset="0"/>
                          </a:rPr>
                        </m:ctrlPr>
                      </m:dPr>
                      <m:e>
                        <m:r>
                          <a:rPr lang="en-US" b="0"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𝑟</m:t>
                        </m:r>
                      </m:e>
                    </m:d>
                    <m:r>
                      <a:rPr lang="en-HK" i="1" dirty="0" smtClean="0">
                        <a:latin typeface="Cambria Math" panose="02040503050406030204" pitchFamily="18" charset="0"/>
                      </a:rPr>
                      <m:t>−</m:t>
                    </m:r>
                    <m:r>
                      <a:rPr lang="en-US" b="0" i="1" dirty="0" smtClean="0">
                        <a:latin typeface="Cambria Math" panose="02040503050406030204" pitchFamily="18" charset="0"/>
                      </a:rPr>
                      <m:t>𝐴𝑁𝑁</m:t>
                    </m:r>
                  </m:oMath>
                </a14:m>
                <a:r>
                  <a:rPr lang="en-US" dirty="0">
                    <a:latin typeface="Cambria Math" panose="02040503050406030204" pitchFamily="18" charset="0"/>
                  </a:rPr>
                  <a:t> with probability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𝛿</m:t>
                    </m:r>
                  </m:oMath>
                </a14:m>
                <a:endParaRPr lang="en-US" dirty="0">
                  <a:latin typeface="Cambria Math" panose="02040503050406030204" pitchFamily="18" charset="0"/>
                </a:endParaRPr>
              </a:p>
            </p:txBody>
          </p:sp>
        </mc:Choice>
        <mc:Fallback xmlns="">
          <p:sp>
            <p:nvSpPr>
              <p:cNvPr id="6" name="Content Placeholder 2">
                <a:extLst>
                  <a:ext uri="{FF2B5EF4-FFF2-40B4-BE49-F238E27FC236}">
                    <a16:creationId xmlns:a16="http://schemas.microsoft.com/office/drawing/2014/main" id="{BFCA4973-063D-0644-937F-A42A8948D679}"/>
                  </a:ext>
                </a:extLst>
              </p:cNvPr>
              <p:cNvSpPr>
                <a:spLocks noGrp="1" noRot="1" noChangeAspect="1" noMove="1" noResize="1" noEditPoints="1" noAdjustHandles="1" noChangeArrowheads="1" noChangeShapeType="1" noTextEdit="1"/>
              </p:cNvSpPr>
              <p:nvPr>
                <p:ph idx="1"/>
              </p:nvPr>
            </p:nvSpPr>
            <p:spPr>
              <a:xfrm>
                <a:off x="578707" y="1758701"/>
                <a:ext cx="7228705" cy="4319714"/>
              </a:xfrm>
              <a:blipFill>
                <a:blip r:embed="rId4"/>
                <a:stretch>
                  <a:fillRect l="-1579" t="-29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870AA6C-CB35-5D43-A8CD-5E551AB808DC}"/>
              </a:ext>
            </a:extLst>
          </p:cNvPr>
          <p:cNvSpPr/>
          <p:nvPr/>
        </p:nvSpPr>
        <p:spPr>
          <a:xfrm>
            <a:off x="8167816" y="117261"/>
            <a:ext cx="4024184" cy="3738047"/>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EECE4AFD-EFED-644C-9A43-313CEB522B3E}"/>
              </a:ext>
            </a:extLst>
          </p:cNvPr>
          <p:cNvSpPr/>
          <p:nvPr/>
        </p:nvSpPr>
        <p:spPr>
          <a:xfrm>
            <a:off x="8511747" y="228897"/>
            <a:ext cx="2866766" cy="276173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F65B379-3979-6040-A3DB-03E86A31482D}"/>
              </a:ext>
            </a:extLst>
          </p:cNvPr>
          <p:cNvSpPr/>
          <p:nvPr/>
        </p:nvSpPr>
        <p:spPr>
          <a:xfrm>
            <a:off x="9091483" y="760174"/>
            <a:ext cx="1685670" cy="1674104"/>
          </a:xfrm>
          <a:prstGeom prst="ellipse">
            <a:avLst/>
          </a:prstGeom>
          <a:solidFill>
            <a:srgbClr val="FFC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8" name="Summing Junction 7">
            <a:extLst>
              <a:ext uri="{FF2B5EF4-FFF2-40B4-BE49-F238E27FC236}">
                <a16:creationId xmlns:a16="http://schemas.microsoft.com/office/drawing/2014/main" id="{C45EA364-619E-C047-82DF-226593B4D2A7}"/>
              </a:ext>
            </a:extLst>
          </p:cNvPr>
          <p:cNvSpPr/>
          <p:nvPr/>
        </p:nvSpPr>
        <p:spPr>
          <a:xfrm>
            <a:off x="9869959" y="1510910"/>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21BBA44-397C-604C-A033-9A643F86ABE0}"/>
              </a:ext>
            </a:extLst>
          </p:cNvPr>
          <p:cNvSpPr txBox="1"/>
          <p:nvPr/>
        </p:nvSpPr>
        <p:spPr>
          <a:xfrm>
            <a:off x="10020300" y="1353702"/>
            <a:ext cx="469557" cy="369332"/>
          </a:xfrm>
          <a:prstGeom prst="rect">
            <a:avLst/>
          </a:prstGeom>
          <a:noFill/>
        </p:spPr>
        <p:txBody>
          <a:bodyPr wrap="square">
            <a:spAutoFit/>
          </a:bodyPr>
          <a:lstStyle/>
          <a:p>
            <a:r>
              <a:rPr lang="en-HK" i="1" dirty="0">
                <a:latin typeface="Cambria Math" panose="02040503050406030204" pitchFamily="18" charset="0"/>
              </a:rPr>
              <a:t>q</a:t>
            </a:r>
            <a:endParaRPr lang="en-US" dirty="0"/>
          </a:p>
        </p:txBody>
      </p:sp>
      <p:cxnSp>
        <p:nvCxnSpPr>
          <p:cNvPr id="12" name="Straight Arrow Connector 11">
            <a:extLst>
              <a:ext uri="{FF2B5EF4-FFF2-40B4-BE49-F238E27FC236}">
                <a16:creationId xmlns:a16="http://schemas.microsoft.com/office/drawing/2014/main" id="{CD519209-407E-E949-9827-939B309430E9}"/>
              </a:ext>
            </a:extLst>
          </p:cNvPr>
          <p:cNvCxnSpPr>
            <a:cxnSpLocks/>
            <a:stCxn id="8" idx="4"/>
            <a:endCxn id="7" idx="4"/>
          </p:cNvCxnSpPr>
          <p:nvPr/>
        </p:nvCxnSpPr>
        <p:spPr>
          <a:xfrm flipH="1">
            <a:off x="9934318" y="1671548"/>
            <a:ext cx="10812" cy="762730"/>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CBFE60-ADDF-0147-BA49-B18194CAD6F6}"/>
                  </a:ext>
                </a:extLst>
              </p:cNvPr>
              <p:cNvSpPr txBox="1"/>
              <p:nvPr/>
            </p:nvSpPr>
            <p:spPr>
              <a:xfrm>
                <a:off x="9922475" y="1848401"/>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6" name="TextBox 15">
                <a:extLst>
                  <a:ext uri="{FF2B5EF4-FFF2-40B4-BE49-F238E27FC236}">
                    <a16:creationId xmlns:a16="http://schemas.microsoft.com/office/drawing/2014/main" id="{DCCBFE60-ADDF-0147-BA49-B18194CAD6F6}"/>
                  </a:ext>
                </a:extLst>
              </p:cNvPr>
              <p:cNvSpPr txBox="1">
                <a:spLocks noRot="1" noChangeAspect="1" noMove="1" noResize="1" noEditPoints="1" noAdjustHandles="1" noChangeArrowheads="1" noChangeShapeType="1" noTextEdit="1"/>
              </p:cNvSpPr>
              <p:nvPr/>
            </p:nvSpPr>
            <p:spPr>
              <a:xfrm>
                <a:off x="9922475" y="1848401"/>
                <a:ext cx="361435" cy="369332"/>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723848E-57CB-6243-BC00-6C5243971107}"/>
              </a:ext>
            </a:extLst>
          </p:cNvPr>
          <p:cNvCxnSpPr>
            <a:cxnSpLocks/>
            <a:stCxn id="8" idx="2"/>
            <a:endCxn id="5" idx="2"/>
          </p:cNvCxnSpPr>
          <p:nvPr/>
        </p:nvCxnSpPr>
        <p:spPr>
          <a:xfrm flipH="1">
            <a:off x="8511747" y="1591229"/>
            <a:ext cx="1358212" cy="18536"/>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9AADF52-A91F-1046-97FC-B1C788738E47}"/>
                  </a:ext>
                </a:extLst>
              </p:cNvPr>
              <p:cNvSpPr txBox="1"/>
              <p:nvPr/>
            </p:nvSpPr>
            <p:spPr>
              <a:xfrm>
                <a:off x="9052356" y="1239105"/>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m:t>
                      </m:r>
                    </m:oMath>
                  </m:oMathPara>
                </a14:m>
                <a:endParaRPr lang="en-US" dirty="0"/>
              </a:p>
            </p:txBody>
          </p:sp>
        </mc:Choice>
        <mc:Fallback xmlns="">
          <p:sp>
            <p:nvSpPr>
              <p:cNvPr id="20" name="TextBox 19">
                <a:extLst>
                  <a:ext uri="{FF2B5EF4-FFF2-40B4-BE49-F238E27FC236}">
                    <a16:creationId xmlns:a16="http://schemas.microsoft.com/office/drawing/2014/main" id="{A9AADF52-A91F-1046-97FC-B1C788738E47}"/>
                  </a:ext>
                </a:extLst>
              </p:cNvPr>
              <p:cNvSpPr txBox="1">
                <a:spLocks noRot="1" noChangeAspect="1" noMove="1" noResize="1" noEditPoints="1" noAdjustHandles="1" noChangeArrowheads="1" noChangeShapeType="1" noTextEdit="1"/>
              </p:cNvSpPr>
              <p:nvPr/>
            </p:nvSpPr>
            <p:spPr>
              <a:xfrm>
                <a:off x="9052356" y="1239105"/>
                <a:ext cx="361435" cy="369332"/>
              </a:xfrm>
              <a:prstGeom prst="rect">
                <a:avLst/>
              </a:prstGeom>
              <a:blipFill>
                <a:blip r:embed="rId6"/>
                <a:stretch>
                  <a:fillRect/>
                </a:stretch>
              </a:blipFill>
            </p:spPr>
            <p:txBody>
              <a:bodyPr/>
              <a:lstStyle/>
              <a:p>
                <a:r>
                  <a:rPr lang="en-US">
                    <a:noFill/>
                  </a:rPr>
                  <a:t> </a:t>
                </a:r>
              </a:p>
            </p:txBody>
          </p:sp>
        </mc:Fallback>
      </mc:AlternateContent>
      <p:sp>
        <p:nvSpPr>
          <p:cNvPr id="22" name="Summing Junction 21">
            <a:extLst>
              <a:ext uri="{FF2B5EF4-FFF2-40B4-BE49-F238E27FC236}">
                <a16:creationId xmlns:a16="http://schemas.microsoft.com/office/drawing/2014/main" id="{42D71633-253E-B449-BB62-D3B0221D4B5A}"/>
              </a:ext>
            </a:extLst>
          </p:cNvPr>
          <p:cNvSpPr/>
          <p:nvPr/>
        </p:nvSpPr>
        <p:spPr>
          <a:xfrm>
            <a:off x="9672250" y="714869"/>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mming Junction 22">
            <a:extLst>
              <a:ext uri="{FF2B5EF4-FFF2-40B4-BE49-F238E27FC236}">
                <a16:creationId xmlns:a16="http://schemas.microsoft.com/office/drawing/2014/main" id="{3E81877A-5DBD-0E47-B4DA-210CFE6873D8}"/>
              </a:ext>
            </a:extLst>
          </p:cNvPr>
          <p:cNvSpPr/>
          <p:nvPr/>
        </p:nvSpPr>
        <p:spPr>
          <a:xfrm>
            <a:off x="10028021" y="419979"/>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mming Junction 23">
            <a:extLst>
              <a:ext uri="{FF2B5EF4-FFF2-40B4-BE49-F238E27FC236}">
                <a16:creationId xmlns:a16="http://schemas.microsoft.com/office/drawing/2014/main" id="{067F144C-16F7-6744-96E9-D88AB9D10332}"/>
              </a:ext>
            </a:extLst>
          </p:cNvPr>
          <p:cNvSpPr/>
          <p:nvPr/>
        </p:nvSpPr>
        <p:spPr>
          <a:xfrm>
            <a:off x="11622558" y="212726"/>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mming Junction 25">
            <a:extLst>
              <a:ext uri="{FF2B5EF4-FFF2-40B4-BE49-F238E27FC236}">
                <a16:creationId xmlns:a16="http://schemas.microsoft.com/office/drawing/2014/main" id="{AAD7DC4B-866C-EA45-8ACD-2DAF2589C279}"/>
              </a:ext>
            </a:extLst>
          </p:cNvPr>
          <p:cNvSpPr/>
          <p:nvPr/>
        </p:nvSpPr>
        <p:spPr>
          <a:xfrm>
            <a:off x="10777153" y="228897"/>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01B5CB0-B5DD-A649-9819-4C74D1C7909F}"/>
                  </a:ext>
                </a:extLst>
              </p:cNvPr>
              <p:cNvSpPr txBox="1"/>
              <p:nvPr/>
            </p:nvSpPr>
            <p:spPr>
              <a:xfrm>
                <a:off x="9760806" y="739556"/>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301B5CB0-B5DD-A649-9819-4C74D1C7909F}"/>
                  </a:ext>
                </a:extLst>
              </p:cNvPr>
              <p:cNvSpPr txBox="1">
                <a:spLocks noRot="1" noChangeAspect="1" noMove="1" noResize="1" noEditPoints="1" noAdjustHandles="1" noChangeArrowheads="1" noChangeShapeType="1" noTextEdit="1"/>
              </p:cNvSpPr>
              <p:nvPr/>
            </p:nvSpPr>
            <p:spPr>
              <a:xfrm>
                <a:off x="9760806" y="739556"/>
                <a:ext cx="469557"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FB866E5-D0EA-A942-AA44-19FA580D3239}"/>
                  </a:ext>
                </a:extLst>
              </p:cNvPr>
              <p:cNvSpPr txBox="1"/>
              <p:nvPr/>
            </p:nvSpPr>
            <p:spPr>
              <a:xfrm>
                <a:off x="10152103" y="309216"/>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dirty="0"/>
              </a:p>
            </p:txBody>
          </p:sp>
        </mc:Choice>
        <mc:Fallback xmlns="">
          <p:sp>
            <p:nvSpPr>
              <p:cNvPr id="30" name="TextBox 29">
                <a:extLst>
                  <a:ext uri="{FF2B5EF4-FFF2-40B4-BE49-F238E27FC236}">
                    <a16:creationId xmlns:a16="http://schemas.microsoft.com/office/drawing/2014/main" id="{8FB866E5-D0EA-A942-AA44-19FA580D3239}"/>
                  </a:ext>
                </a:extLst>
              </p:cNvPr>
              <p:cNvSpPr txBox="1">
                <a:spLocks noRot="1" noChangeAspect="1" noMove="1" noResize="1" noEditPoints="1" noAdjustHandles="1" noChangeArrowheads="1" noChangeShapeType="1" noTextEdit="1"/>
              </p:cNvSpPr>
              <p:nvPr/>
            </p:nvSpPr>
            <p:spPr>
              <a:xfrm>
                <a:off x="10152103" y="309216"/>
                <a:ext cx="469557"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5274C38-AFD5-C640-9762-6CD9DDDC60AB}"/>
                  </a:ext>
                </a:extLst>
              </p:cNvPr>
              <p:cNvSpPr txBox="1"/>
              <p:nvPr/>
            </p:nvSpPr>
            <p:spPr>
              <a:xfrm>
                <a:off x="10897629" y="204869"/>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A5274C38-AFD5-C640-9762-6CD9DDDC60AB}"/>
                  </a:ext>
                </a:extLst>
              </p:cNvPr>
              <p:cNvSpPr txBox="1">
                <a:spLocks noRot="1" noChangeAspect="1" noMove="1" noResize="1" noEditPoints="1" noAdjustHandles="1" noChangeArrowheads="1" noChangeShapeType="1" noTextEdit="1"/>
              </p:cNvSpPr>
              <p:nvPr/>
            </p:nvSpPr>
            <p:spPr>
              <a:xfrm>
                <a:off x="10897629" y="204869"/>
                <a:ext cx="469557"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1FEE558-CD4B-A84C-B01D-638AC83BADA3}"/>
                  </a:ext>
                </a:extLst>
              </p:cNvPr>
              <p:cNvSpPr txBox="1"/>
              <p:nvPr/>
            </p:nvSpPr>
            <p:spPr>
              <a:xfrm>
                <a:off x="11686401" y="243764"/>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71FEE558-CD4B-A84C-B01D-638AC83BADA3}"/>
                  </a:ext>
                </a:extLst>
              </p:cNvPr>
              <p:cNvSpPr txBox="1">
                <a:spLocks noRot="1" noChangeAspect="1" noMove="1" noResize="1" noEditPoints="1" noAdjustHandles="1" noChangeArrowheads="1" noChangeShapeType="1" noTextEdit="1"/>
              </p:cNvSpPr>
              <p:nvPr/>
            </p:nvSpPr>
            <p:spPr>
              <a:xfrm>
                <a:off x="11686401" y="243764"/>
                <a:ext cx="469557" cy="369332"/>
              </a:xfrm>
              <a:prstGeom prst="rect">
                <a:avLst/>
              </a:prstGeom>
              <a:blipFill>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F15D39-C99C-CC47-B09E-8C987D4A2A5D}"/>
                  </a:ext>
                </a:extLst>
              </p:cNvPr>
              <p:cNvSpPr txBox="1"/>
              <p:nvPr/>
            </p:nvSpPr>
            <p:spPr>
              <a:xfrm>
                <a:off x="8674441" y="3048787"/>
                <a:ext cx="3098458" cy="646331"/>
              </a:xfrm>
              <a:prstGeom prst="rect">
                <a:avLst/>
              </a:prstGeom>
              <a:noFill/>
            </p:spPr>
            <p:txBody>
              <a:bodyPr wrap="square" rtlCol="0">
                <a:spAutoFit/>
              </a:bodyPr>
              <a:lstStyle/>
              <a:p>
                <a14:m>
                  <m:oMath xmlns:m="http://schemas.openxmlformats.org/officeDocument/2006/math">
                    <m:d>
                      <m:dPr>
                        <m:ctrlPr>
                          <a:rPr lang="en-HK" i="1" dirty="0" smtClean="0">
                            <a:latin typeface="Cambria Math" panose="02040503050406030204" pitchFamily="18" charset="0"/>
                          </a:rPr>
                        </m:ctrlPr>
                      </m:dPr>
                      <m:e>
                        <m:r>
                          <a:rPr lang="en-US" b="0"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e>
                    </m:d>
                  </m:oMath>
                </a14:m>
                <a:r>
                  <a:rPr lang="en-US" dirty="0"/>
                  <a:t>-ANN: return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or</m:t>
                    </m:r>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a14:m>
                <a:r>
                  <a:rPr lang="en-US" dirty="0"/>
                  <a:t> with probability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𝛿</m:t>
                    </m:r>
                  </m:oMath>
                </a14:m>
                <a:endParaRPr lang="en-US" dirty="0"/>
              </a:p>
            </p:txBody>
          </p:sp>
        </mc:Choice>
        <mc:Fallback xmlns="">
          <p:sp>
            <p:nvSpPr>
              <p:cNvPr id="33" name="TextBox 32">
                <a:extLst>
                  <a:ext uri="{FF2B5EF4-FFF2-40B4-BE49-F238E27FC236}">
                    <a16:creationId xmlns:a16="http://schemas.microsoft.com/office/drawing/2014/main" id="{8DF15D39-C99C-CC47-B09E-8C987D4A2A5D}"/>
                  </a:ext>
                </a:extLst>
              </p:cNvPr>
              <p:cNvSpPr txBox="1">
                <a:spLocks noRot="1" noChangeAspect="1" noMove="1" noResize="1" noEditPoints="1" noAdjustHandles="1" noChangeArrowheads="1" noChangeShapeType="1" noTextEdit="1"/>
              </p:cNvSpPr>
              <p:nvPr/>
            </p:nvSpPr>
            <p:spPr>
              <a:xfrm>
                <a:off x="8674441" y="3048787"/>
                <a:ext cx="3098458" cy="646331"/>
              </a:xfrm>
              <a:prstGeom prst="rect">
                <a:avLst/>
              </a:prstGeom>
              <a:blipFill>
                <a:blip r:embed="rId11"/>
                <a:stretch>
                  <a:fillRect l="-1639"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4949FF-29D6-9C4B-A100-BC0612A0844B}"/>
                  </a:ext>
                </a:extLst>
              </p:cNvPr>
              <p:cNvSpPr txBox="1"/>
              <p:nvPr/>
            </p:nvSpPr>
            <p:spPr>
              <a:xfrm>
                <a:off x="750013" y="3996652"/>
                <a:ext cx="11022886" cy="830997"/>
              </a:xfrm>
              <a:prstGeom prst="rect">
                <a:avLst/>
              </a:prstGeom>
              <a:noFill/>
            </p:spPr>
            <p:txBody>
              <a:bodyPr wrap="square" rtlCol="0">
                <a:spAutoFit/>
              </a:bodyPr>
              <a:lstStyle/>
              <a:p>
                <a:r>
                  <a:rPr lang="en-US" sz="2400" dirty="0"/>
                  <a:t>The only difference between </a:t>
                </a:r>
                <a14:m>
                  <m:oMath xmlns:m="http://schemas.openxmlformats.org/officeDocument/2006/math">
                    <m:d>
                      <m:dPr>
                        <m:ctrlPr>
                          <a:rPr lang="en-HK" sz="2400" i="1" dirty="0">
                            <a:latin typeface="Cambria Math" panose="02040503050406030204" pitchFamily="18" charset="0"/>
                          </a:rPr>
                        </m:ctrlPr>
                      </m:dPr>
                      <m:e>
                        <m:r>
                          <a:rPr lang="en-US" sz="2400" i="1" dirty="0">
                            <a:latin typeface="Cambria Math" panose="02040503050406030204" pitchFamily="18" charset="0"/>
                          </a:rPr>
                          <m:t>𝑐</m:t>
                        </m:r>
                        <m:r>
                          <a:rPr lang="en-US" sz="2400" i="1" dirty="0">
                            <a:latin typeface="Cambria Math" panose="02040503050406030204" pitchFamily="18" charset="0"/>
                          </a:rPr>
                          <m:t>,</m:t>
                        </m:r>
                        <m:r>
                          <a:rPr lang="en-US" sz="2400" i="1" dirty="0">
                            <a:latin typeface="Cambria Math" panose="02040503050406030204" pitchFamily="18" charset="0"/>
                          </a:rPr>
                          <m:t>𝑟</m:t>
                        </m:r>
                      </m:e>
                    </m:d>
                    <m:r>
                      <a:rPr lang="en-HK" sz="2400" i="1" dirty="0">
                        <a:latin typeface="Cambria Math" panose="02040503050406030204" pitchFamily="18" charset="0"/>
                      </a:rPr>
                      <m:t>−</m:t>
                    </m:r>
                    <m:r>
                      <a:rPr lang="en-US" sz="2400" i="1" dirty="0">
                        <a:latin typeface="Cambria Math" panose="02040503050406030204" pitchFamily="18" charset="0"/>
                      </a:rPr>
                      <m:t>𝐴𝑁𝑁</m:t>
                    </m:r>
                  </m:oMath>
                </a14:m>
                <a:r>
                  <a:rPr lang="en-US" sz="2400" dirty="0"/>
                  <a:t> and </a:t>
                </a:r>
                <a14:m>
                  <m:oMath xmlns:m="http://schemas.openxmlformats.org/officeDocument/2006/math">
                    <m:d>
                      <m:dPr>
                        <m:ctrlPr>
                          <a:rPr lang="en-HK" sz="2400" i="1" dirty="0">
                            <a:latin typeface="Cambria Math" panose="02040503050406030204" pitchFamily="18" charset="0"/>
                          </a:rPr>
                        </m:ctrlPr>
                      </m:dPr>
                      <m:e>
                        <m:r>
                          <a:rPr lang="en-US" sz="2400" i="1" dirty="0">
                            <a:latin typeface="Cambria Math" panose="02040503050406030204" pitchFamily="18" charset="0"/>
                          </a:rPr>
                          <m:t>𝑐</m:t>
                        </m:r>
                        <m:r>
                          <a:rPr lang="en-US" sz="2400" i="1" dirty="0">
                            <a:latin typeface="Cambria Math" panose="02040503050406030204" pitchFamily="18" charset="0"/>
                          </a:rPr>
                          <m:t>,</m:t>
                        </m:r>
                        <m:r>
                          <a:rPr lang="en-US" sz="2400" i="1" dirty="0">
                            <a:latin typeface="Cambria Math" panose="02040503050406030204" pitchFamily="18" charset="0"/>
                          </a:rPr>
                          <m:t>𝑟</m:t>
                        </m:r>
                        <m:r>
                          <a:rPr lang="en-US" sz="2400" b="0" i="1" dirty="0" smtClean="0">
                            <a:latin typeface="Cambria Math" panose="02040503050406030204" pitchFamily="18" charset="0"/>
                          </a:rPr>
                          <m:t>,</m:t>
                        </m:r>
                        <m:r>
                          <a:rPr lang="en-US" sz="2400" b="0" i="1" dirty="0" smtClean="0">
                            <a:latin typeface="Cambria Math" panose="02040503050406030204" pitchFamily="18" charset="0"/>
                          </a:rPr>
                          <m:t>𝛿</m:t>
                        </m:r>
                      </m:e>
                    </m:d>
                    <m:r>
                      <a:rPr lang="en-HK" sz="2400" i="1" dirty="0">
                        <a:latin typeface="Cambria Math" panose="02040503050406030204" pitchFamily="18" charset="0"/>
                      </a:rPr>
                      <m:t>−</m:t>
                    </m:r>
                    <m:r>
                      <a:rPr lang="en-US" sz="2400" i="1" dirty="0">
                        <a:latin typeface="Cambria Math" panose="02040503050406030204" pitchFamily="18" charset="0"/>
                      </a:rPr>
                      <m:t>𝐴𝑁𝑁</m:t>
                    </m:r>
                  </m:oMath>
                </a14:m>
                <a:r>
                  <a:rPr lang="en-US" sz="2400" dirty="0"/>
                  <a:t> is that </a:t>
                </a:r>
                <a14:m>
                  <m:oMath xmlns:m="http://schemas.openxmlformats.org/officeDocument/2006/math">
                    <m:d>
                      <m:dPr>
                        <m:ctrlPr>
                          <a:rPr lang="en-HK" sz="2400" i="1" dirty="0">
                            <a:latin typeface="Cambria Math" panose="02040503050406030204" pitchFamily="18" charset="0"/>
                          </a:rPr>
                        </m:ctrlPr>
                      </m:dPr>
                      <m:e>
                        <m:r>
                          <a:rPr lang="en-US" sz="2400" i="1" dirty="0">
                            <a:latin typeface="Cambria Math" panose="02040503050406030204" pitchFamily="18" charset="0"/>
                          </a:rPr>
                          <m:t>𝑐</m:t>
                        </m:r>
                        <m:r>
                          <a:rPr lang="en-US" sz="2400" i="1" dirty="0">
                            <a:latin typeface="Cambria Math" panose="02040503050406030204" pitchFamily="18" charset="0"/>
                          </a:rPr>
                          <m:t>,</m:t>
                        </m:r>
                        <m:r>
                          <a:rPr lang="en-US" sz="2400" i="1" dirty="0">
                            <a:latin typeface="Cambria Math" panose="02040503050406030204" pitchFamily="18" charset="0"/>
                          </a:rPr>
                          <m:t>𝑟</m:t>
                        </m:r>
                        <m:r>
                          <a:rPr lang="en-US" sz="2400" i="1" dirty="0">
                            <a:latin typeface="Cambria Math" panose="02040503050406030204" pitchFamily="18" charset="0"/>
                          </a:rPr>
                          <m:t>,</m:t>
                        </m:r>
                        <m:r>
                          <a:rPr lang="en-US" sz="2400" i="1" dirty="0">
                            <a:latin typeface="Cambria Math" panose="02040503050406030204" pitchFamily="18" charset="0"/>
                          </a:rPr>
                          <m:t>𝛿</m:t>
                        </m:r>
                      </m:e>
                    </m:d>
                    <m:r>
                      <a:rPr lang="en-HK" sz="2400" i="1" dirty="0">
                        <a:latin typeface="Cambria Math" panose="02040503050406030204" pitchFamily="18" charset="0"/>
                      </a:rPr>
                      <m:t>−</m:t>
                    </m:r>
                    <m:r>
                      <a:rPr lang="en-US" sz="2400" i="1" dirty="0">
                        <a:latin typeface="Cambria Math" panose="02040503050406030204" pitchFamily="18" charset="0"/>
                      </a:rPr>
                      <m:t>𝐴𝑁𝑁</m:t>
                    </m:r>
                  </m:oMath>
                </a14:m>
                <a:r>
                  <a:rPr lang="en-US" sz="2400" dirty="0"/>
                  <a:t> </a:t>
                </a:r>
                <a:r>
                  <a:rPr lang="en-HK" sz="2400" dirty="0"/>
                  <a:t>uses random bits while constructing the data structure.</a:t>
                </a:r>
                <a:r>
                  <a:rPr lang="en-US" sz="2400" dirty="0"/>
                  <a:t> </a:t>
                </a:r>
              </a:p>
            </p:txBody>
          </p:sp>
        </mc:Choice>
        <mc:Fallback xmlns="">
          <p:sp>
            <p:nvSpPr>
              <p:cNvPr id="9" name="TextBox 8">
                <a:extLst>
                  <a:ext uri="{FF2B5EF4-FFF2-40B4-BE49-F238E27FC236}">
                    <a16:creationId xmlns:a16="http://schemas.microsoft.com/office/drawing/2014/main" id="{CA4949FF-29D6-9C4B-A100-BC0612A0844B}"/>
                  </a:ext>
                </a:extLst>
              </p:cNvPr>
              <p:cNvSpPr txBox="1">
                <a:spLocks noRot="1" noChangeAspect="1" noMove="1" noResize="1" noEditPoints="1" noAdjustHandles="1" noChangeArrowheads="1" noChangeShapeType="1" noTextEdit="1"/>
              </p:cNvSpPr>
              <p:nvPr/>
            </p:nvSpPr>
            <p:spPr>
              <a:xfrm>
                <a:off x="750013" y="3996652"/>
                <a:ext cx="11022886" cy="830997"/>
              </a:xfrm>
              <a:prstGeom prst="rect">
                <a:avLst/>
              </a:prstGeom>
              <a:blipFill>
                <a:blip r:embed="rId12"/>
                <a:stretch>
                  <a:fillRect l="-922" t="-2985"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42E63D-518F-3C4D-AB65-84227BFE30C7}"/>
                  </a:ext>
                </a:extLst>
              </p:cNvPr>
              <p:cNvSpPr txBox="1"/>
              <p:nvPr/>
            </p:nvSpPr>
            <p:spPr>
              <a:xfrm>
                <a:off x="578707" y="5064478"/>
                <a:ext cx="10848201" cy="830997"/>
              </a:xfrm>
              <a:prstGeom prst="rect">
                <a:avLst/>
              </a:prstGeom>
              <a:noFill/>
            </p:spPr>
            <p:txBody>
              <a:bodyPr wrap="square" rtlCol="0">
                <a:spAutoFit/>
              </a:bodyPr>
              <a:lstStyle/>
              <a:p>
                <a:pPr marL="285750" indent="-285750">
                  <a:buFont typeface="Arial" panose="020B0604020202020204" pitchFamily="34" charset="0"/>
                  <a:buChar char="•"/>
                </a:pPr>
                <a:r>
                  <a:rPr lang="en-HK" sz="2400" dirty="0">
                    <a:solidFill>
                      <a:srgbClr val="C00000"/>
                    </a:solidFill>
                  </a:rPr>
                  <a:t>The probability of failure </a:t>
                </a:r>
                <a14:m>
                  <m:oMath xmlns:m="http://schemas.openxmlformats.org/officeDocument/2006/math">
                    <m:r>
                      <a:rPr lang="en-US" sz="2400" i="1" dirty="0">
                        <a:solidFill>
                          <a:srgbClr val="C00000"/>
                        </a:solidFill>
                        <a:latin typeface="Cambria Math" panose="02040503050406030204" pitchFamily="18" charset="0"/>
                      </a:rPr>
                      <m:t>𝛿</m:t>
                    </m:r>
                  </m:oMath>
                </a14:m>
                <a:r>
                  <a:rPr lang="el-GR" sz="2400" dirty="0">
                    <a:solidFill>
                      <a:srgbClr val="C00000"/>
                    </a:solidFill>
                  </a:rPr>
                  <a:t> </a:t>
                </a:r>
                <a:r>
                  <a:rPr lang="en-HK" sz="2400" dirty="0">
                    <a:solidFill>
                      <a:srgbClr val="C00000"/>
                    </a:solidFill>
                  </a:rPr>
                  <a:t>of the data structure can be reduced </a:t>
                </a:r>
                <a:r>
                  <a:rPr lang="en-HK" sz="2400" dirty="0">
                    <a:solidFill>
                      <a:schemeClr val="tx1"/>
                    </a:solidFill>
                  </a:rPr>
                  <a:t>by independently repeating the process several times</a:t>
                </a:r>
                <a:r>
                  <a:rPr lang="en-US" sz="2400" baseline="30000" dirty="0"/>
                  <a:t>[2]</a:t>
                </a:r>
                <a:r>
                  <a:rPr lang="en-HK" sz="2400" dirty="0">
                    <a:solidFill>
                      <a:schemeClr val="tx1"/>
                    </a:solidFill>
                  </a:rPr>
                  <a:t>.</a:t>
                </a:r>
              </a:p>
            </p:txBody>
          </p:sp>
        </mc:Choice>
        <mc:Fallback xmlns="">
          <p:sp>
            <p:nvSpPr>
              <p:cNvPr id="11" name="TextBox 10">
                <a:extLst>
                  <a:ext uri="{FF2B5EF4-FFF2-40B4-BE49-F238E27FC236}">
                    <a16:creationId xmlns:a16="http://schemas.microsoft.com/office/drawing/2014/main" id="{F842E63D-518F-3C4D-AB65-84227BFE30C7}"/>
                  </a:ext>
                </a:extLst>
              </p:cNvPr>
              <p:cNvSpPr txBox="1">
                <a:spLocks noRot="1" noChangeAspect="1" noMove="1" noResize="1" noEditPoints="1" noAdjustHandles="1" noChangeArrowheads="1" noChangeShapeType="1" noTextEdit="1"/>
              </p:cNvSpPr>
              <p:nvPr/>
            </p:nvSpPr>
            <p:spPr>
              <a:xfrm>
                <a:off x="578707" y="5064478"/>
                <a:ext cx="10848201" cy="830997"/>
              </a:xfrm>
              <a:prstGeom prst="rect">
                <a:avLst/>
              </a:prstGeom>
              <a:blipFill>
                <a:blip r:embed="rId13"/>
                <a:stretch>
                  <a:fillRect l="-819" t="-2985" b="-149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86C3667-CD60-7C47-AEA9-C1975DAAB2C9}"/>
              </a:ext>
            </a:extLst>
          </p:cNvPr>
          <p:cNvSpPr txBox="1"/>
          <p:nvPr/>
        </p:nvSpPr>
        <p:spPr>
          <a:xfrm>
            <a:off x="895136" y="6193438"/>
            <a:ext cx="10194650" cy="523220"/>
          </a:xfrm>
          <a:prstGeom prst="rect">
            <a:avLst/>
          </a:prstGeom>
          <a:noFill/>
        </p:spPr>
        <p:txBody>
          <a:bodyPr wrap="square" rtlCol="0">
            <a:spAutoFit/>
          </a:bodyPr>
          <a:lstStyle/>
          <a:p>
            <a:r>
              <a:rPr lang="en-HK" sz="1400" dirty="0"/>
              <a:t>[2] </a:t>
            </a:r>
            <a:r>
              <a:rPr lang="en-HK" sz="1400" dirty="0" err="1"/>
              <a:t>Alexandr</a:t>
            </a:r>
            <a:r>
              <a:rPr lang="en-HK" sz="1400" dirty="0"/>
              <a:t> </a:t>
            </a:r>
            <a:r>
              <a:rPr lang="en-HK" sz="1400" dirty="0" err="1"/>
              <a:t>Andoni</a:t>
            </a:r>
            <a:r>
              <a:rPr lang="en-HK" sz="1400" dirty="0"/>
              <a:t>, Piotr </a:t>
            </a:r>
            <a:r>
              <a:rPr lang="en-HK" sz="1400" dirty="0" err="1"/>
              <a:t>Indyk</a:t>
            </a:r>
            <a:r>
              <a:rPr lang="en-HK" sz="1400" dirty="0"/>
              <a:t>, and Ilya </a:t>
            </a:r>
            <a:r>
              <a:rPr lang="en-HK" sz="1400" dirty="0" err="1"/>
              <a:t>Razenshteyn</a:t>
            </a:r>
            <a:r>
              <a:rPr lang="en-HK" sz="1400" dirty="0"/>
              <a:t>, “Approximate nearest </a:t>
            </a:r>
            <a:r>
              <a:rPr lang="en-HK" sz="1400" dirty="0" err="1"/>
              <a:t>neighbor</a:t>
            </a:r>
            <a:r>
              <a:rPr lang="en-HK" sz="1400" dirty="0"/>
              <a:t> search in high dimensions,” in Proc. of the International Congress of Mathematicians, 2018.</a:t>
            </a:r>
          </a:p>
        </p:txBody>
      </p:sp>
    </p:spTree>
    <p:extLst>
      <p:ext uri="{BB962C8B-B14F-4D97-AF65-F5344CB8AC3E}">
        <p14:creationId xmlns:p14="http://schemas.microsoft.com/office/powerpoint/2010/main" val="4182294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Existing work</a:t>
            </a:r>
          </a:p>
        </p:txBody>
      </p:sp>
      <p:sp>
        <p:nvSpPr>
          <p:cNvPr id="23" name="Content Placeholder 22">
            <a:extLst>
              <a:ext uri="{FF2B5EF4-FFF2-40B4-BE49-F238E27FC236}">
                <a16:creationId xmlns:a16="http://schemas.microsoft.com/office/drawing/2014/main" id="{4AD9A931-D917-664E-AD79-25806C57EA23}"/>
              </a:ext>
            </a:extLst>
          </p:cNvPr>
          <p:cNvSpPr>
            <a:spLocks noGrp="1"/>
          </p:cNvSpPr>
          <p:nvPr>
            <p:ph idx="1"/>
          </p:nvPr>
        </p:nvSpPr>
        <p:spPr>
          <a:xfrm>
            <a:off x="838200" y="1383957"/>
            <a:ext cx="10515600" cy="4793006"/>
          </a:xfrm>
        </p:spPr>
        <p:txBody>
          <a:bodyPr>
            <a:normAutofit fontScale="92500" lnSpcReduction="20000"/>
          </a:bodyPr>
          <a:lstStyle/>
          <a:p>
            <a:pPr>
              <a:lnSpc>
                <a:spcPct val="150000"/>
              </a:lnSpc>
            </a:pPr>
            <a:r>
              <a:rPr lang="en-US" dirty="0"/>
              <a:t> ANN-approaches</a:t>
            </a:r>
          </a:p>
          <a:p>
            <a:pPr lvl="1">
              <a:lnSpc>
                <a:spcPct val="150000"/>
              </a:lnSpc>
            </a:pPr>
            <a:r>
              <a:rPr lang="en-US" dirty="0"/>
              <a:t>Space partitioning based approach</a:t>
            </a:r>
          </a:p>
          <a:p>
            <a:pPr lvl="2">
              <a:lnSpc>
                <a:spcPct val="150000"/>
              </a:lnSpc>
            </a:pPr>
            <a:r>
              <a:rPr lang="en-US" dirty="0"/>
              <a:t>locality-sensitive hashing</a:t>
            </a:r>
          </a:p>
          <a:p>
            <a:pPr lvl="2">
              <a:lnSpc>
                <a:spcPct val="150000"/>
              </a:lnSpc>
            </a:pPr>
            <a:r>
              <a:rPr lang="en-US" dirty="0"/>
              <a:t>Encoding</a:t>
            </a:r>
          </a:p>
          <a:p>
            <a:pPr lvl="2">
              <a:lnSpc>
                <a:spcPct val="150000"/>
              </a:lnSpc>
            </a:pPr>
            <a:r>
              <a:rPr lang="en-US" dirty="0"/>
              <a:t>Tree</a:t>
            </a:r>
          </a:p>
          <a:p>
            <a:pPr lvl="1">
              <a:lnSpc>
                <a:spcPct val="150000"/>
              </a:lnSpc>
            </a:pPr>
            <a:r>
              <a:rPr lang="en-US" dirty="0"/>
              <a:t>Graph based approach</a:t>
            </a:r>
          </a:p>
          <a:p>
            <a:pPr>
              <a:lnSpc>
                <a:spcPct val="150000"/>
              </a:lnSpc>
            </a:pPr>
            <a:r>
              <a:rPr lang="en-US" dirty="0"/>
              <a:t>Privacy-preserving ANN approaches</a:t>
            </a:r>
          </a:p>
          <a:p>
            <a:pPr lvl="1">
              <a:lnSpc>
                <a:spcPct val="150000"/>
              </a:lnSpc>
            </a:pPr>
            <a:r>
              <a:rPr lang="en-US" dirty="0"/>
              <a:t>Searchable encryption</a:t>
            </a:r>
          </a:p>
          <a:p>
            <a:pPr lvl="1">
              <a:lnSpc>
                <a:spcPct val="150000"/>
              </a:lnSpc>
            </a:pPr>
            <a:r>
              <a:rPr lang="en-US" dirty="0"/>
              <a:t>Homomorphic encryption + garbled circuits</a:t>
            </a:r>
          </a:p>
        </p:txBody>
      </p:sp>
    </p:spTree>
    <p:extLst>
      <p:ext uri="{BB962C8B-B14F-4D97-AF65-F5344CB8AC3E}">
        <p14:creationId xmlns:p14="http://schemas.microsoft.com/office/powerpoint/2010/main" val="357248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normAutofit/>
          </a:bodyPr>
          <a:lstStyle/>
          <a:p>
            <a:r>
              <a:rPr lang="en-US" b="1" dirty="0">
                <a:solidFill>
                  <a:schemeClr val="accent4">
                    <a:lumMod val="50000"/>
                  </a:schemeClr>
                </a:solidFill>
              </a:rPr>
              <a:t>Locality-sensitive hashing (LSH)</a:t>
            </a:r>
          </a:p>
        </p:txBody>
      </p:sp>
      <p:sp>
        <p:nvSpPr>
          <p:cNvPr id="23" name="Content Placeholder 22">
            <a:extLst>
              <a:ext uri="{FF2B5EF4-FFF2-40B4-BE49-F238E27FC236}">
                <a16:creationId xmlns:a16="http://schemas.microsoft.com/office/drawing/2014/main" id="{4AD9A931-D917-664E-AD79-25806C57EA23}"/>
              </a:ext>
            </a:extLst>
          </p:cNvPr>
          <p:cNvSpPr>
            <a:spLocks noGrp="1"/>
          </p:cNvSpPr>
          <p:nvPr>
            <p:ph idx="1"/>
          </p:nvPr>
        </p:nvSpPr>
        <p:spPr>
          <a:xfrm>
            <a:off x="846661" y="2919236"/>
            <a:ext cx="10515600" cy="870992"/>
          </a:xfrm>
        </p:spPr>
        <p:txBody>
          <a:bodyPr>
            <a:normAutofit/>
          </a:bodyPr>
          <a:lstStyle/>
          <a:p>
            <a:r>
              <a:rPr lang="en-HK" sz="2400" dirty="0"/>
              <a:t>LSH makes the hash collision probabilities of similar data higher than those of dissimilar data.</a:t>
            </a:r>
          </a:p>
        </p:txBody>
      </p:sp>
      <p:pic>
        <p:nvPicPr>
          <p:cNvPr id="11266" name="Picture 2" descr="Locality-Sensitive Hashing for Earthquake Detection: A Case Study of  Scaling Data-Driven Science | DeepAI">
            <a:extLst>
              <a:ext uri="{FF2B5EF4-FFF2-40B4-BE49-F238E27FC236}">
                <a16:creationId xmlns:a16="http://schemas.microsoft.com/office/drawing/2014/main" id="{6DD1D6CA-0BD5-674C-B9D6-CCA9C00AD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780" y="1534591"/>
            <a:ext cx="8002524" cy="12529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8" name="Table 14">
                <a:extLst>
                  <a:ext uri="{FF2B5EF4-FFF2-40B4-BE49-F238E27FC236}">
                    <a16:creationId xmlns:a16="http://schemas.microsoft.com/office/drawing/2014/main" id="{679DCB83-775C-C744-B60D-677906FBCE5B}"/>
                  </a:ext>
                </a:extLst>
              </p:cNvPr>
              <p:cNvGraphicFramePr>
                <a:graphicFrameLocks noGrp="1"/>
              </p:cNvGraphicFramePr>
              <p:nvPr>
                <p:extLst>
                  <p:ext uri="{D42A27DB-BD31-4B8C-83A1-F6EECF244321}">
                    <p14:modId xmlns:p14="http://schemas.microsoft.com/office/powerpoint/2010/main" val="126291969"/>
                  </p:ext>
                </p:extLst>
              </p:nvPr>
            </p:nvGraphicFramePr>
            <p:xfrm>
              <a:off x="6661117" y="4281729"/>
              <a:ext cx="1918476" cy="1112520"/>
            </p:xfrm>
            <a:graphic>
              <a:graphicData uri="http://schemas.openxmlformats.org/drawingml/2006/table">
                <a:tbl>
                  <a:tblPr firstRow="1" bandRow="1">
                    <a:tableStyleId>{BC89EF96-8CEA-46FF-86C4-4CE0E7609802}</a:tableStyleId>
                  </a:tblPr>
                  <a:tblGrid>
                    <a:gridCol w="479619">
                      <a:extLst>
                        <a:ext uri="{9D8B030D-6E8A-4147-A177-3AD203B41FA5}">
                          <a16:colId xmlns:a16="http://schemas.microsoft.com/office/drawing/2014/main" val="3185968488"/>
                        </a:ext>
                      </a:extLst>
                    </a:gridCol>
                    <a:gridCol w="479619">
                      <a:extLst>
                        <a:ext uri="{9D8B030D-6E8A-4147-A177-3AD203B41FA5}">
                          <a16:colId xmlns:a16="http://schemas.microsoft.com/office/drawing/2014/main" val="2595290463"/>
                        </a:ext>
                      </a:extLst>
                    </a:gridCol>
                    <a:gridCol w="479619">
                      <a:extLst>
                        <a:ext uri="{9D8B030D-6E8A-4147-A177-3AD203B41FA5}">
                          <a16:colId xmlns:a16="http://schemas.microsoft.com/office/drawing/2014/main" val="3071912529"/>
                        </a:ext>
                      </a:extLst>
                    </a:gridCol>
                    <a:gridCol w="479619">
                      <a:extLst>
                        <a:ext uri="{9D8B030D-6E8A-4147-A177-3AD203B41FA5}">
                          <a16:colId xmlns:a16="http://schemas.microsoft.com/office/drawing/2014/main" val="254572892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1</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3</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4</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7</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484361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5</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9</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3296962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2</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6</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8</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69424855"/>
                      </a:ext>
                    </a:extLst>
                  </a:tr>
                </a:tbl>
              </a:graphicData>
            </a:graphic>
          </p:graphicFrame>
        </mc:Choice>
        <mc:Fallback xmlns="">
          <p:graphicFrame>
            <p:nvGraphicFramePr>
              <p:cNvPr id="8" name="Table 14">
                <a:extLst>
                  <a:ext uri="{FF2B5EF4-FFF2-40B4-BE49-F238E27FC236}">
                    <a16:creationId xmlns:a16="http://schemas.microsoft.com/office/drawing/2014/main" id="{679DCB83-775C-C744-B60D-677906FBCE5B}"/>
                  </a:ext>
                </a:extLst>
              </p:cNvPr>
              <p:cNvGraphicFramePr>
                <a:graphicFrameLocks noGrp="1"/>
              </p:cNvGraphicFramePr>
              <p:nvPr>
                <p:extLst>
                  <p:ext uri="{D42A27DB-BD31-4B8C-83A1-F6EECF244321}">
                    <p14:modId xmlns:p14="http://schemas.microsoft.com/office/powerpoint/2010/main" val="126291969"/>
                  </p:ext>
                </p:extLst>
              </p:nvPr>
            </p:nvGraphicFramePr>
            <p:xfrm>
              <a:off x="6661117" y="4281729"/>
              <a:ext cx="1918476" cy="1112520"/>
            </p:xfrm>
            <a:graphic>
              <a:graphicData uri="http://schemas.openxmlformats.org/drawingml/2006/table">
                <a:tbl>
                  <a:tblPr firstRow="1" bandRow="1">
                    <a:tableStyleId>{BC89EF96-8CEA-46FF-86C4-4CE0E7609802}</a:tableStyleId>
                  </a:tblPr>
                  <a:tblGrid>
                    <a:gridCol w="479619">
                      <a:extLst>
                        <a:ext uri="{9D8B030D-6E8A-4147-A177-3AD203B41FA5}">
                          <a16:colId xmlns:a16="http://schemas.microsoft.com/office/drawing/2014/main" val="3185968488"/>
                        </a:ext>
                      </a:extLst>
                    </a:gridCol>
                    <a:gridCol w="479619">
                      <a:extLst>
                        <a:ext uri="{9D8B030D-6E8A-4147-A177-3AD203B41FA5}">
                          <a16:colId xmlns:a16="http://schemas.microsoft.com/office/drawing/2014/main" val="2595290463"/>
                        </a:ext>
                      </a:extLst>
                    </a:gridCol>
                    <a:gridCol w="479619">
                      <a:extLst>
                        <a:ext uri="{9D8B030D-6E8A-4147-A177-3AD203B41FA5}">
                          <a16:colId xmlns:a16="http://schemas.microsoft.com/office/drawing/2014/main" val="3071912529"/>
                        </a:ext>
                      </a:extLst>
                    </a:gridCol>
                    <a:gridCol w="479619">
                      <a:extLst>
                        <a:ext uri="{9D8B030D-6E8A-4147-A177-3AD203B41FA5}">
                          <a16:colId xmlns:a16="http://schemas.microsoft.com/office/drawing/2014/main" val="2545728927"/>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632" t="-3448" r="-307895" b="-213793"/>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2632" t="-3448" r="-207895" b="-213793"/>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02632" t="-3448" r="-107895" b="-213793"/>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02632" t="-3448" r="-7895" b="-213793"/>
                          </a:stretch>
                        </a:blipFill>
                      </a:tcPr>
                    </a:tc>
                    <a:extLst>
                      <a:ext uri="{0D108BD9-81ED-4DB2-BD59-A6C34878D82A}">
                        <a16:rowId xmlns:a16="http://schemas.microsoft.com/office/drawing/2014/main" val="1648436119"/>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632" t="-100000" r="-307895" b="-106667"/>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2632" t="-100000" r="-207895" b="-106667"/>
                          </a:stretch>
                        </a:blip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32969625"/>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632" t="-206897" r="-307895" b="-10345"/>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2632" t="-206897" r="-207895" b="-10345"/>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02632" t="-206897" r="-107895" b="-10345"/>
                          </a:stretch>
                        </a:blip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694248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14">
                <a:extLst>
                  <a:ext uri="{FF2B5EF4-FFF2-40B4-BE49-F238E27FC236}">
                    <a16:creationId xmlns:a16="http://schemas.microsoft.com/office/drawing/2014/main" id="{DF9F9D69-9272-9944-8E2D-97863CC47DAA}"/>
                  </a:ext>
                </a:extLst>
              </p:cNvPr>
              <p:cNvGraphicFramePr>
                <a:graphicFrameLocks noGrp="1"/>
              </p:cNvGraphicFramePr>
              <p:nvPr>
                <p:extLst>
                  <p:ext uri="{D42A27DB-BD31-4B8C-83A1-F6EECF244321}">
                    <p14:modId xmlns:p14="http://schemas.microsoft.com/office/powerpoint/2010/main" val="548168742"/>
                  </p:ext>
                </p:extLst>
              </p:nvPr>
            </p:nvGraphicFramePr>
            <p:xfrm>
              <a:off x="5527261" y="4281729"/>
              <a:ext cx="637732" cy="1112520"/>
            </p:xfrm>
            <a:graphic>
              <a:graphicData uri="http://schemas.openxmlformats.org/drawingml/2006/table">
                <a:tbl>
                  <a:tblPr firstRow="1" bandRow="1">
                    <a:tableStyleId>{BC89EF96-8CEA-46FF-86C4-4CE0E7609802}</a:tableStyleId>
                  </a:tblPr>
                  <a:tblGrid>
                    <a:gridCol w="637732">
                      <a:extLst>
                        <a:ext uri="{9D8B030D-6E8A-4147-A177-3AD203B41FA5}">
                          <a16:colId xmlns:a16="http://schemas.microsoft.com/office/drawing/2014/main" val="318596848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1</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023449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2</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6484361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3</m:t>
                                    </m:r>
                                  </m:sub>
                                </m:sSub>
                              </m:oMath>
                            </m:oMathPara>
                          </a14:m>
                          <a:endParaRPr lang="en-US"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32969625"/>
                      </a:ext>
                    </a:extLst>
                  </a:tr>
                </a:tbl>
              </a:graphicData>
            </a:graphic>
          </p:graphicFrame>
        </mc:Choice>
        <mc:Fallback xmlns="">
          <p:graphicFrame>
            <p:nvGraphicFramePr>
              <p:cNvPr id="9" name="Table 14">
                <a:extLst>
                  <a:ext uri="{FF2B5EF4-FFF2-40B4-BE49-F238E27FC236}">
                    <a16:creationId xmlns:a16="http://schemas.microsoft.com/office/drawing/2014/main" id="{DF9F9D69-9272-9944-8E2D-97863CC47DAA}"/>
                  </a:ext>
                </a:extLst>
              </p:cNvPr>
              <p:cNvGraphicFramePr>
                <a:graphicFrameLocks noGrp="1"/>
              </p:cNvGraphicFramePr>
              <p:nvPr>
                <p:extLst>
                  <p:ext uri="{D42A27DB-BD31-4B8C-83A1-F6EECF244321}">
                    <p14:modId xmlns:p14="http://schemas.microsoft.com/office/powerpoint/2010/main" val="548168742"/>
                  </p:ext>
                </p:extLst>
              </p:nvPr>
            </p:nvGraphicFramePr>
            <p:xfrm>
              <a:off x="5527261" y="4281729"/>
              <a:ext cx="637732" cy="1112520"/>
            </p:xfrm>
            <a:graphic>
              <a:graphicData uri="http://schemas.openxmlformats.org/drawingml/2006/table">
                <a:tbl>
                  <a:tblPr firstRow="1" bandRow="1">
                    <a:tableStyleId>{BC89EF96-8CEA-46FF-86C4-4CE0E7609802}</a:tableStyleId>
                  </a:tblPr>
                  <a:tblGrid>
                    <a:gridCol w="637732">
                      <a:extLst>
                        <a:ext uri="{9D8B030D-6E8A-4147-A177-3AD203B41FA5}">
                          <a16:colId xmlns:a16="http://schemas.microsoft.com/office/drawing/2014/main" val="3185968488"/>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5"/>
                          <a:stretch>
                            <a:fillRect l="-3922" t="-3448" r="-5882" b="-213793"/>
                          </a:stretch>
                        </a:blipFill>
                      </a:tcPr>
                    </a:tc>
                    <a:extLst>
                      <a:ext uri="{0D108BD9-81ED-4DB2-BD59-A6C34878D82A}">
                        <a16:rowId xmlns:a16="http://schemas.microsoft.com/office/drawing/2014/main" val="902344918"/>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5"/>
                          <a:stretch>
                            <a:fillRect l="-3922" t="-100000" r="-5882" b="-106667"/>
                          </a:stretch>
                        </a:blipFill>
                      </a:tcPr>
                    </a:tc>
                    <a:extLst>
                      <a:ext uri="{0D108BD9-81ED-4DB2-BD59-A6C34878D82A}">
                        <a16:rowId xmlns:a16="http://schemas.microsoft.com/office/drawing/2014/main" val="1648436119"/>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5"/>
                          <a:stretch>
                            <a:fillRect l="-3922" t="-206897" r="-5882" b="-10345"/>
                          </a:stretch>
                        </a:blipFill>
                      </a:tcPr>
                    </a:tc>
                    <a:extLst>
                      <a:ext uri="{0D108BD9-81ED-4DB2-BD59-A6C34878D82A}">
                        <a16:rowId xmlns:a16="http://schemas.microsoft.com/office/drawing/2014/main" val="4132969625"/>
                      </a:ext>
                    </a:extLst>
                  </a:tr>
                </a:tbl>
              </a:graphicData>
            </a:graphic>
          </p:graphicFrame>
        </mc:Fallback>
      </mc:AlternateContent>
      <p:cxnSp>
        <p:nvCxnSpPr>
          <p:cNvPr id="10" name="Straight Arrow Connector 9">
            <a:extLst>
              <a:ext uri="{FF2B5EF4-FFF2-40B4-BE49-F238E27FC236}">
                <a16:creationId xmlns:a16="http://schemas.microsoft.com/office/drawing/2014/main" id="{83580E54-C05F-9D41-8FFF-52FA02C08019}"/>
              </a:ext>
            </a:extLst>
          </p:cNvPr>
          <p:cNvCxnSpPr>
            <a:cxnSpLocks/>
          </p:cNvCxnSpPr>
          <p:nvPr/>
        </p:nvCxnSpPr>
        <p:spPr>
          <a:xfrm>
            <a:off x="6180580" y="4509268"/>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BD69F1-ECA6-F844-B3D2-2A1021FD0582}"/>
              </a:ext>
            </a:extLst>
          </p:cNvPr>
          <p:cNvCxnSpPr>
            <a:cxnSpLocks/>
          </p:cNvCxnSpPr>
          <p:nvPr/>
        </p:nvCxnSpPr>
        <p:spPr>
          <a:xfrm>
            <a:off x="6180580" y="4869308"/>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0BCAD23-5FA6-624B-B3E4-94436620ECB5}"/>
              </a:ext>
            </a:extLst>
          </p:cNvPr>
          <p:cNvCxnSpPr>
            <a:cxnSpLocks/>
          </p:cNvCxnSpPr>
          <p:nvPr/>
        </p:nvCxnSpPr>
        <p:spPr>
          <a:xfrm>
            <a:off x="6180580" y="5235655"/>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A0A5123-A00A-7248-A9B0-80E84F06836B}"/>
              </a:ext>
            </a:extLst>
          </p:cNvPr>
          <p:cNvSpPr txBox="1"/>
          <p:nvPr/>
        </p:nvSpPr>
        <p:spPr>
          <a:xfrm>
            <a:off x="838200" y="3775642"/>
            <a:ext cx="1017117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General approach</a:t>
            </a:r>
          </a:p>
        </p:txBody>
      </p:sp>
      <p:cxnSp>
        <p:nvCxnSpPr>
          <p:cNvPr id="15" name="Straight Arrow Connector 14">
            <a:extLst>
              <a:ext uri="{FF2B5EF4-FFF2-40B4-BE49-F238E27FC236}">
                <a16:creationId xmlns:a16="http://schemas.microsoft.com/office/drawing/2014/main" id="{420B5182-1F43-304E-956E-D018D7B7C914}"/>
              </a:ext>
            </a:extLst>
          </p:cNvPr>
          <p:cNvCxnSpPr>
            <a:cxnSpLocks/>
            <a:endCxn id="16" idx="1"/>
          </p:cNvCxnSpPr>
          <p:nvPr/>
        </p:nvCxnSpPr>
        <p:spPr>
          <a:xfrm>
            <a:off x="3110897" y="4825386"/>
            <a:ext cx="818033"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A2E6920-EFE6-E24E-A2BD-040FD6030EA9}"/>
                  </a:ext>
                </a:extLst>
              </p:cNvPr>
              <p:cNvSpPr txBox="1"/>
              <p:nvPr/>
            </p:nvSpPr>
            <p:spPr>
              <a:xfrm>
                <a:off x="3928930" y="4640720"/>
                <a:ext cx="637732" cy="369332"/>
              </a:xfrm>
              <a:prstGeom prst="rect">
                <a:avLst/>
              </a:prstGeom>
              <a:noFill/>
              <a:ln w="254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m:t>
                          </m:r>
                        </m:sub>
                      </m:sSub>
                    </m:oMath>
                  </m:oMathPara>
                </a14:m>
                <a:endParaRPr lang="en-US" dirty="0"/>
              </a:p>
            </p:txBody>
          </p:sp>
        </mc:Choice>
        <mc:Fallback xmlns="">
          <p:sp>
            <p:nvSpPr>
              <p:cNvPr id="16" name="TextBox 15">
                <a:extLst>
                  <a:ext uri="{FF2B5EF4-FFF2-40B4-BE49-F238E27FC236}">
                    <a16:creationId xmlns:a16="http://schemas.microsoft.com/office/drawing/2014/main" id="{7A2E6920-EFE6-E24E-A2BD-040FD6030EA9}"/>
                  </a:ext>
                </a:extLst>
              </p:cNvPr>
              <p:cNvSpPr txBox="1">
                <a:spLocks noRot="1" noChangeAspect="1" noMove="1" noResize="1" noEditPoints="1" noAdjustHandles="1" noChangeArrowheads="1" noChangeShapeType="1" noTextEdit="1"/>
              </p:cNvSpPr>
              <p:nvPr/>
            </p:nvSpPr>
            <p:spPr>
              <a:xfrm>
                <a:off x="3928930" y="4640720"/>
                <a:ext cx="637732" cy="369332"/>
              </a:xfrm>
              <a:prstGeom prst="rect">
                <a:avLst/>
              </a:prstGeom>
              <a:blipFill>
                <a:blip r:embed="rId6"/>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5CE623-C6B9-9548-AAA1-B53589FD605C}"/>
                  </a:ext>
                </a:extLst>
              </p:cNvPr>
              <p:cNvSpPr txBox="1"/>
              <p:nvPr/>
            </p:nvSpPr>
            <p:spPr>
              <a:xfrm>
                <a:off x="3103103" y="4381312"/>
                <a:ext cx="818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𝐿𝑆𝐻</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m:t>
                          </m:r>
                        </m:e>
                      </m:d>
                    </m:oMath>
                  </m:oMathPara>
                </a14:m>
                <a:endParaRPr lang="en-US" dirty="0"/>
              </a:p>
            </p:txBody>
          </p:sp>
        </mc:Choice>
        <mc:Fallback xmlns="">
          <p:sp>
            <p:nvSpPr>
              <p:cNvPr id="14" name="TextBox 13">
                <a:extLst>
                  <a:ext uri="{FF2B5EF4-FFF2-40B4-BE49-F238E27FC236}">
                    <a16:creationId xmlns:a16="http://schemas.microsoft.com/office/drawing/2014/main" id="{C75CE623-C6B9-9548-AAA1-B53589FD605C}"/>
                  </a:ext>
                </a:extLst>
              </p:cNvPr>
              <p:cNvSpPr txBox="1">
                <a:spLocks noRot="1" noChangeAspect="1" noMove="1" noResize="1" noEditPoints="1" noAdjustHandles="1" noChangeArrowheads="1" noChangeShapeType="1" noTextEdit="1"/>
              </p:cNvSpPr>
              <p:nvPr/>
            </p:nvSpPr>
            <p:spPr>
              <a:xfrm>
                <a:off x="3103103" y="4381312"/>
                <a:ext cx="818033" cy="369332"/>
              </a:xfrm>
              <a:prstGeom prst="rect">
                <a:avLst/>
              </a:prstGeom>
              <a:blipFill>
                <a:blip r:embed="rId7"/>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E35D541-6D7A-6446-BE72-8073889518EA}"/>
              </a:ext>
            </a:extLst>
          </p:cNvPr>
          <p:cNvCxnSpPr>
            <a:cxnSpLocks/>
          </p:cNvCxnSpPr>
          <p:nvPr/>
        </p:nvCxnSpPr>
        <p:spPr>
          <a:xfrm>
            <a:off x="4566662" y="4808852"/>
            <a:ext cx="818033"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A11E57-6F49-854A-9FBC-1252D8C742E1}"/>
                  </a:ext>
                </a:extLst>
              </p:cNvPr>
              <p:cNvSpPr txBox="1"/>
              <p:nvPr/>
            </p:nvSpPr>
            <p:spPr>
              <a:xfrm>
                <a:off x="2626401" y="4615668"/>
                <a:ext cx="4767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18" name="TextBox 17">
                <a:extLst>
                  <a:ext uri="{FF2B5EF4-FFF2-40B4-BE49-F238E27FC236}">
                    <a16:creationId xmlns:a16="http://schemas.microsoft.com/office/drawing/2014/main" id="{4DA11E57-6F49-854A-9FBC-1252D8C742E1}"/>
                  </a:ext>
                </a:extLst>
              </p:cNvPr>
              <p:cNvSpPr txBox="1">
                <a:spLocks noRot="1" noChangeAspect="1" noMove="1" noResize="1" noEditPoints="1" noAdjustHandles="1" noChangeArrowheads="1" noChangeShapeType="1" noTextEdit="1"/>
              </p:cNvSpPr>
              <p:nvPr/>
            </p:nvSpPr>
            <p:spPr>
              <a:xfrm>
                <a:off x="2626401" y="4615668"/>
                <a:ext cx="476702" cy="369332"/>
              </a:xfrm>
              <a:prstGeom prst="rect">
                <a:avLst/>
              </a:prstGeom>
              <a:blipFill>
                <a:blip r:embed="rId8"/>
                <a:stretch>
                  <a:fillRect b="-6667"/>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D6CCCD53-290E-2049-B7F5-5DA939806641}"/>
              </a:ext>
            </a:extLst>
          </p:cNvPr>
          <p:cNvSpPr txBox="1">
            <a:spLocks/>
          </p:cNvSpPr>
          <p:nvPr/>
        </p:nvSpPr>
        <p:spPr>
          <a:xfrm>
            <a:off x="838200" y="5440470"/>
            <a:ext cx="10653585" cy="10069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HK" sz="2400" dirty="0"/>
              <a:t>A sublinear-time </a:t>
            </a:r>
            <a:r>
              <a:rPr lang="en-US" sz="2400" dirty="0"/>
              <a:t>approach, but </a:t>
            </a:r>
            <a:r>
              <a:rPr lang="en-US" sz="2400" dirty="0">
                <a:solidFill>
                  <a:srgbClr val="C00000"/>
                </a:solidFill>
              </a:rPr>
              <a:t>with false negatives.</a:t>
            </a:r>
          </a:p>
          <a:p>
            <a:pPr>
              <a:lnSpc>
                <a:spcPct val="100000"/>
              </a:lnSpc>
            </a:pPr>
            <a:r>
              <a:rPr lang="en-HK" sz="2400" dirty="0"/>
              <a:t>It is </a:t>
            </a:r>
            <a:r>
              <a:rPr lang="en-HK" sz="2400" dirty="0">
                <a:solidFill>
                  <a:srgbClr val="C00000"/>
                </a:solidFill>
              </a:rPr>
              <a:t>highly sensitive </a:t>
            </a:r>
            <a:r>
              <a:rPr lang="en-HK" sz="2400" dirty="0"/>
              <a:t>to the curse of dimensionality</a:t>
            </a:r>
            <a:r>
              <a:rPr lang="en-HK" sz="2400" baseline="30000" dirty="0"/>
              <a:t>[3]</a:t>
            </a:r>
            <a:r>
              <a:rPr lang="en-HK" sz="2400" dirty="0"/>
              <a:t>.</a:t>
            </a:r>
            <a:endParaRPr lang="en-US" sz="2400" dirty="0">
              <a:solidFill>
                <a:srgbClr val="C00000"/>
              </a:solidFill>
            </a:endParaRPr>
          </a:p>
        </p:txBody>
      </p:sp>
      <p:sp>
        <p:nvSpPr>
          <p:cNvPr id="19" name="TextBox 18">
            <a:extLst>
              <a:ext uri="{FF2B5EF4-FFF2-40B4-BE49-F238E27FC236}">
                <a16:creationId xmlns:a16="http://schemas.microsoft.com/office/drawing/2014/main" id="{7A610CA1-CD4B-3C42-A084-E176DAEC0E62}"/>
              </a:ext>
            </a:extLst>
          </p:cNvPr>
          <p:cNvSpPr txBox="1"/>
          <p:nvPr/>
        </p:nvSpPr>
        <p:spPr>
          <a:xfrm>
            <a:off x="1046526" y="6586509"/>
            <a:ext cx="5368054" cy="307777"/>
          </a:xfrm>
          <a:prstGeom prst="rect">
            <a:avLst/>
          </a:prstGeom>
          <a:noFill/>
        </p:spPr>
        <p:txBody>
          <a:bodyPr wrap="square" rtlCol="0">
            <a:spAutoFit/>
          </a:bodyPr>
          <a:lstStyle/>
          <a:p>
            <a:r>
              <a:rPr lang="en-HK" sz="1400" dirty="0"/>
              <a:t>[3] https://</a:t>
            </a:r>
            <a:r>
              <a:rPr lang="en-HK" sz="1400" dirty="0" err="1"/>
              <a:t>www.pinecone.io</a:t>
            </a:r>
            <a:r>
              <a:rPr lang="en-HK" sz="1400" dirty="0"/>
              <a:t>/learn/vector-indexes/.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DA1DB2-8F3C-2342-A355-6AA18B6A6F04}"/>
                  </a:ext>
                </a:extLst>
              </p:cNvPr>
              <p:cNvSpPr txBox="1"/>
              <p:nvPr/>
            </p:nvSpPr>
            <p:spPr>
              <a:xfrm>
                <a:off x="8671343" y="4672513"/>
                <a:ext cx="808748" cy="369332"/>
              </a:xfrm>
              <a:prstGeom prst="rect">
                <a:avLst/>
              </a:prstGeom>
              <a:noFill/>
              <a:ln w="254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𝐼𝑛𝑑𝑒𝑥</m:t>
                      </m:r>
                    </m:oMath>
                  </m:oMathPara>
                </a14:m>
                <a:endParaRPr lang="en-US" dirty="0"/>
              </a:p>
            </p:txBody>
          </p:sp>
        </mc:Choice>
        <mc:Fallback xmlns="">
          <p:sp>
            <p:nvSpPr>
              <p:cNvPr id="21" name="TextBox 20">
                <a:extLst>
                  <a:ext uri="{FF2B5EF4-FFF2-40B4-BE49-F238E27FC236}">
                    <a16:creationId xmlns:a16="http://schemas.microsoft.com/office/drawing/2014/main" id="{C4DA1DB2-8F3C-2342-A355-6AA18B6A6F04}"/>
                  </a:ext>
                </a:extLst>
              </p:cNvPr>
              <p:cNvSpPr txBox="1">
                <a:spLocks noRot="1" noChangeAspect="1" noMove="1" noResize="1" noEditPoints="1" noAdjustHandles="1" noChangeArrowheads="1" noChangeShapeType="1" noTextEdit="1"/>
              </p:cNvSpPr>
              <p:nvPr/>
            </p:nvSpPr>
            <p:spPr>
              <a:xfrm>
                <a:off x="8671343" y="4672513"/>
                <a:ext cx="808748" cy="369332"/>
              </a:xfrm>
              <a:prstGeom prst="rect">
                <a:avLst/>
              </a:prstGeom>
              <a:blipFill>
                <a:blip r:embed="rId9"/>
                <a:stretch>
                  <a:fillRect/>
                </a:stretch>
              </a:blipFill>
              <a:ln w="25400">
                <a:noFill/>
              </a:ln>
            </p:spPr>
            <p:txBody>
              <a:bodyPr/>
              <a:lstStyle/>
              <a:p>
                <a:r>
                  <a:rPr lang="en-US">
                    <a:noFill/>
                  </a:rPr>
                  <a:t> </a:t>
                </a:r>
              </a:p>
            </p:txBody>
          </p:sp>
        </mc:Fallback>
      </mc:AlternateContent>
    </p:spTree>
    <p:extLst>
      <p:ext uri="{BB962C8B-B14F-4D97-AF65-F5344CB8AC3E}">
        <p14:creationId xmlns:p14="http://schemas.microsoft.com/office/powerpoint/2010/main" val="2848647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Research direction 1 - reduce false negatives</a:t>
            </a:r>
          </a:p>
        </p:txBody>
      </p:sp>
      <p:sp>
        <p:nvSpPr>
          <p:cNvPr id="5" name="Content Placeholder 4">
            <a:extLst>
              <a:ext uri="{FF2B5EF4-FFF2-40B4-BE49-F238E27FC236}">
                <a16:creationId xmlns:a16="http://schemas.microsoft.com/office/drawing/2014/main" id="{8A4CD342-5E34-3643-9F9A-57BF182CE621}"/>
              </a:ext>
            </a:extLst>
          </p:cNvPr>
          <p:cNvSpPr>
            <a:spLocks noGrp="1"/>
          </p:cNvSpPr>
          <p:nvPr>
            <p:ph idx="1"/>
          </p:nvPr>
        </p:nvSpPr>
        <p:spPr/>
        <p:txBody>
          <a:bodyPr>
            <a:normAutofit/>
          </a:bodyPr>
          <a:lstStyle/>
          <a:p>
            <a:r>
              <a:rPr lang="en-US" sz="2400" dirty="0"/>
              <a:t>[4] </a:t>
            </a:r>
            <a:r>
              <a:rPr lang="en-HK" sz="2400" dirty="0"/>
              <a:t>Alexander Wei. "Optimal Las Vegas Approximate Near </a:t>
            </a:r>
            <a:r>
              <a:rPr lang="en-HK" sz="2400" dirty="0" err="1"/>
              <a:t>Neighbors</a:t>
            </a:r>
            <a:r>
              <a:rPr lang="en-HK" sz="2400" dirty="0"/>
              <a:t> in ℓp." In </a:t>
            </a:r>
            <a:r>
              <a:rPr lang="en-HK" sz="2400" i="1" dirty="0"/>
              <a:t>Proc. of the Thirtieth Annual ACM-SIAM Symposium on Discrete Algorithms</a:t>
            </a:r>
            <a:r>
              <a:rPr lang="en-HK" sz="2400" dirty="0"/>
              <a:t>. 2019.</a:t>
            </a:r>
          </a:p>
          <a:p>
            <a:r>
              <a:rPr lang="en-HK" sz="2400" dirty="0"/>
              <a:t>[5] Josh Alman, Timothy M. Chan, and Ryan Williams. "Faster deterministic and Las Vegas algorithms for offline approximate nearest </a:t>
            </a:r>
            <a:r>
              <a:rPr lang="en-HK" sz="2400" dirty="0" err="1"/>
              <a:t>neighbors</a:t>
            </a:r>
            <a:r>
              <a:rPr lang="en-HK" sz="2400" dirty="0"/>
              <a:t> in high dimensions." in </a:t>
            </a:r>
            <a:r>
              <a:rPr lang="en-HK" sz="2400" i="1" dirty="0"/>
              <a:t>Proc of the Fourteenth Annual ACM-SIAM Symposium on Discrete Algorithms</a:t>
            </a:r>
            <a:r>
              <a:rPr lang="en-HK" sz="2400" dirty="0"/>
              <a:t>. 2020.</a:t>
            </a:r>
            <a:endParaRPr lang="en-US" sz="2400" dirty="0"/>
          </a:p>
        </p:txBody>
      </p:sp>
    </p:spTree>
    <p:extLst>
      <p:ext uri="{BB962C8B-B14F-4D97-AF65-F5344CB8AC3E}">
        <p14:creationId xmlns:p14="http://schemas.microsoft.com/office/powerpoint/2010/main" val="2492596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A242-FB59-FD4E-952D-6A90BC5E2373}"/>
              </a:ext>
            </a:extLst>
          </p:cNvPr>
          <p:cNvSpPr>
            <a:spLocks noGrp="1"/>
          </p:cNvSpPr>
          <p:nvPr>
            <p:ph type="title"/>
          </p:nvPr>
        </p:nvSpPr>
        <p:spPr>
          <a:xfrm>
            <a:off x="838200" y="201156"/>
            <a:ext cx="10515600" cy="1325563"/>
          </a:xfrm>
        </p:spPr>
        <p:txBody>
          <a:bodyPr/>
          <a:lstStyle/>
          <a:p>
            <a:r>
              <a:rPr lang="en-US" b="1" dirty="0">
                <a:solidFill>
                  <a:schemeClr val="accent4">
                    <a:lumMod val="50000"/>
                  </a:schemeClr>
                </a:solidFill>
              </a:rPr>
              <a:t>Outline</a:t>
            </a:r>
          </a:p>
        </p:txBody>
      </p:sp>
      <p:sp>
        <p:nvSpPr>
          <p:cNvPr id="3" name="Content Placeholder 2">
            <a:extLst>
              <a:ext uri="{FF2B5EF4-FFF2-40B4-BE49-F238E27FC236}">
                <a16:creationId xmlns:a16="http://schemas.microsoft.com/office/drawing/2014/main" id="{320E5A70-A8A7-7743-9999-7F96E561CB04}"/>
              </a:ext>
            </a:extLst>
          </p:cNvPr>
          <p:cNvSpPr>
            <a:spLocks noGrp="1"/>
          </p:cNvSpPr>
          <p:nvPr>
            <p:ph idx="1"/>
          </p:nvPr>
        </p:nvSpPr>
        <p:spPr>
          <a:xfrm>
            <a:off x="838200" y="1509937"/>
            <a:ext cx="10515600" cy="4351338"/>
          </a:xfrm>
        </p:spPr>
        <p:txBody>
          <a:bodyPr/>
          <a:lstStyle/>
          <a:p>
            <a:pPr>
              <a:lnSpc>
                <a:spcPct val="150000"/>
              </a:lnSpc>
              <a:buFont typeface="Wingdings" pitchFamily="2" charset="2"/>
              <a:buChar char="q"/>
            </a:pPr>
            <a:r>
              <a:rPr lang="zh-CN" altLang="en-US" b="1" dirty="0">
                <a:solidFill>
                  <a:schemeClr val="bg2">
                    <a:lumMod val="25000"/>
                  </a:schemeClr>
                </a:solidFill>
                <a:latin typeface="Times New Roman" panose="02020603050405020304" pitchFamily="18" charset="0"/>
                <a:cs typeface="Times New Roman" panose="02020603050405020304" pitchFamily="18" charset="0"/>
              </a:rPr>
              <a:t> </a:t>
            </a:r>
            <a:r>
              <a:rPr lang="en-US" altLang="zh-CN" b="1" dirty="0">
                <a:solidFill>
                  <a:schemeClr val="bg2">
                    <a:lumMod val="25000"/>
                  </a:schemeClr>
                </a:solidFill>
                <a:latin typeface="Times New Roman" panose="02020603050405020304" pitchFamily="18" charset="0"/>
                <a:cs typeface="Times New Roman" panose="02020603050405020304" pitchFamily="18" charset="0"/>
              </a:rPr>
              <a:t>Problem</a:t>
            </a:r>
            <a:r>
              <a:rPr lang="zh-CN" altLang="en-US" b="1" dirty="0">
                <a:solidFill>
                  <a:schemeClr val="bg2">
                    <a:lumMod val="25000"/>
                  </a:schemeClr>
                </a:solidFill>
                <a:latin typeface="Times New Roman" panose="02020603050405020304" pitchFamily="18" charset="0"/>
                <a:cs typeface="Times New Roman" panose="02020603050405020304" pitchFamily="18" charset="0"/>
              </a:rPr>
              <a:t> </a:t>
            </a:r>
            <a:r>
              <a:rPr lang="en-US" b="1" dirty="0">
                <a:solidFill>
                  <a:schemeClr val="bg2">
                    <a:lumMod val="25000"/>
                  </a:schemeClr>
                </a:solidFill>
                <a:latin typeface="Times New Roman" panose="02020603050405020304" pitchFamily="18" charset="0"/>
                <a:cs typeface="Times New Roman" panose="02020603050405020304" pitchFamily="18" charset="0"/>
              </a:rPr>
              <a:t>Definition</a:t>
            </a:r>
          </a:p>
          <a:p>
            <a:pPr>
              <a:lnSpc>
                <a:spcPct val="150000"/>
              </a:lnSpc>
              <a:buFont typeface="Wingdings" pitchFamily="2" charset="2"/>
              <a:buChar char="q"/>
            </a:pPr>
            <a:r>
              <a:rPr lang="zh-CN" altLang="en-US" b="1" dirty="0">
                <a:solidFill>
                  <a:schemeClr val="bg2">
                    <a:lumMod val="25000"/>
                  </a:schemeClr>
                </a:solidFill>
                <a:latin typeface="Times New Roman" panose="02020603050405020304" pitchFamily="18" charset="0"/>
                <a:cs typeface="Times New Roman" panose="02020603050405020304" pitchFamily="18" charset="0"/>
              </a:rPr>
              <a:t> </a:t>
            </a:r>
            <a:r>
              <a:rPr lang="en-US" altLang="zh-CN" b="1" dirty="0">
                <a:solidFill>
                  <a:schemeClr val="bg2">
                    <a:lumMod val="25000"/>
                  </a:schemeClr>
                </a:solidFill>
                <a:latin typeface="Times New Roman" panose="02020603050405020304" pitchFamily="18" charset="0"/>
                <a:cs typeface="Times New Roman" panose="02020603050405020304" pitchFamily="18" charset="0"/>
              </a:rPr>
              <a:t>Existing Approaches</a:t>
            </a:r>
          </a:p>
          <a:p>
            <a:pPr lvl="1">
              <a:lnSpc>
                <a:spcPct val="150000"/>
              </a:lnSpc>
              <a:buFont typeface="Wingdings" pitchFamily="2" charset="2"/>
              <a:buChar char="q"/>
            </a:pPr>
            <a:r>
              <a:rPr lang="en-US" b="1" dirty="0">
                <a:solidFill>
                  <a:schemeClr val="bg2">
                    <a:lumMod val="25000"/>
                  </a:schemeClr>
                </a:solidFill>
                <a:latin typeface="Times New Roman" panose="02020603050405020304" pitchFamily="18" charset="0"/>
                <a:cs typeface="Times New Roman" panose="02020603050405020304" pitchFamily="18" charset="0"/>
              </a:rPr>
              <a:t> Existing Work</a:t>
            </a:r>
          </a:p>
          <a:p>
            <a:pPr lvl="1">
              <a:lnSpc>
                <a:spcPct val="150000"/>
              </a:lnSpc>
              <a:buFont typeface="Wingdings" pitchFamily="2" charset="2"/>
              <a:buChar char="q"/>
            </a:pPr>
            <a:r>
              <a:rPr lang="en-US" b="1" dirty="0">
                <a:solidFill>
                  <a:schemeClr val="bg2">
                    <a:lumMod val="25000"/>
                  </a:schemeClr>
                </a:solidFill>
                <a:latin typeface="Times New Roman" panose="02020603050405020304" pitchFamily="18" charset="0"/>
                <a:cs typeface="Times New Roman" panose="02020603050405020304" pitchFamily="18" charset="0"/>
              </a:rPr>
              <a:t> Research Direction</a:t>
            </a:r>
          </a:p>
          <a:p>
            <a:pPr>
              <a:lnSpc>
                <a:spcPct val="150000"/>
              </a:lnSpc>
              <a:buFont typeface="Wingdings" pitchFamily="2" charset="2"/>
              <a:buChar char="q"/>
            </a:pPr>
            <a:r>
              <a:rPr lang="zh-CN" altLang="en-US" b="1" dirty="0">
                <a:solidFill>
                  <a:schemeClr val="bg2">
                    <a:lumMod val="25000"/>
                  </a:schemeClr>
                </a:solidFill>
                <a:latin typeface="Times New Roman" panose="02020603050405020304" pitchFamily="18" charset="0"/>
                <a:cs typeface="Times New Roman" panose="02020603050405020304" pitchFamily="18" charset="0"/>
              </a:rPr>
              <a:t> </a:t>
            </a:r>
            <a:r>
              <a:rPr lang="en-US" b="1" dirty="0">
                <a:solidFill>
                  <a:schemeClr val="bg2">
                    <a:lumMod val="25000"/>
                  </a:schemeClr>
                </a:solidFill>
                <a:latin typeface="Times New Roman" panose="02020603050405020304" pitchFamily="18" charset="0"/>
                <a:cs typeface="Times New Roman" panose="02020603050405020304" pitchFamily="18" charset="0"/>
              </a:rPr>
              <a:t>Open</a:t>
            </a:r>
            <a:r>
              <a:rPr lang="zh-CN" altLang="en-US" b="1" dirty="0">
                <a:solidFill>
                  <a:schemeClr val="bg2">
                    <a:lumMod val="25000"/>
                  </a:schemeClr>
                </a:solidFill>
                <a:latin typeface="Times New Roman" panose="02020603050405020304" pitchFamily="18" charset="0"/>
                <a:cs typeface="Times New Roman" panose="02020603050405020304" pitchFamily="18" charset="0"/>
              </a:rPr>
              <a:t> </a:t>
            </a:r>
            <a:r>
              <a:rPr lang="en-US" altLang="zh-CN" b="1" dirty="0">
                <a:solidFill>
                  <a:schemeClr val="bg2">
                    <a:lumMod val="25000"/>
                  </a:schemeClr>
                </a:solidFill>
                <a:latin typeface="Times New Roman" panose="02020603050405020304" pitchFamily="18" charset="0"/>
                <a:cs typeface="Times New Roman" panose="02020603050405020304" pitchFamily="18" charset="0"/>
              </a:rPr>
              <a:t>S</a:t>
            </a:r>
            <a:r>
              <a:rPr lang="en-US" b="1" dirty="0">
                <a:solidFill>
                  <a:schemeClr val="bg2">
                    <a:lumMod val="25000"/>
                  </a:schemeClr>
                </a:solidFill>
                <a:latin typeface="Times New Roman" panose="02020603050405020304" pitchFamily="18" charset="0"/>
                <a:cs typeface="Times New Roman" panose="02020603050405020304" pitchFamily="18" charset="0"/>
              </a:rPr>
              <a:t>ource Tools</a:t>
            </a:r>
          </a:p>
        </p:txBody>
      </p:sp>
    </p:spTree>
    <p:extLst>
      <p:ext uri="{BB962C8B-B14F-4D97-AF65-F5344CB8AC3E}">
        <p14:creationId xmlns:p14="http://schemas.microsoft.com/office/powerpoint/2010/main" val="369998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Research Direction 2 – improve search efficiency</a:t>
            </a:r>
          </a:p>
        </p:txBody>
      </p:sp>
      <p:sp>
        <p:nvSpPr>
          <p:cNvPr id="5" name="Content Placeholder 4">
            <a:extLst>
              <a:ext uri="{FF2B5EF4-FFF2-40B4-BE49-F238E27FC236}">
                <a16:creationId xmlns:a16="http://schemas.microsoft.com/office/drawing/2014/main" id="{8A4CD342-5E34-3643-9F9A-57BF182CE621}"/>
              </a:ext>
            </a:extLst>
          </p:cNvPr>
          <p:cNvSpPr>
            <a:spLocks noGrp="1"/>
          </p:cNvSpPr>
          <p:nvPr>
            <p:ph idx="1"/>
          </p:nvPr>
        </p:nvSpPr>
        <p:spPr/>
        <p:txBody>
          <a:bodyPr>
            <a:normAutofit/>
          </a:bodyPr>
          <a:lstStyle/>
          <a:p>
            <a:r>
              <a:rPr lang="en-US" sz="2400" dirty="0"/>
              <a:t>[6] </a:t>
            </a:r>
            <a:r>
              <a:rPr lang="en-HK" dirty="0"/>
              <a:t>Lu </a:t>
            </a:r>
            <a:r>
              <a:rPr lang="en-HK" dirty="0" err="1"/>
              <a:t>Kejing</a:t>
            </a:r>
            <a:r>
              <a:rPr lang="en-HK" dirty="0"/>
              <a:t>, et al. "VHP: approximate nearest </a:t>
            </a:r>
            <a:r>
              <a:rPr lang="en-HK" dirty="0" err="1"/>
              <a:t>neighbor</a:t>
            </a:r>
            <a:r>
              <a:rPr lang="en-HK" dirty="0"/>
              <a:t> search via virtual hypersphere partitioning." in </a:t>
            </a:r>
            <a:r>
              <a:rPr lang="en-HK" i="1" dirty="0"/>
              <a:t>Proc. of VLDB. </a:t>
            </a:r>
            <a:r>
              <a:rPr lang="en-HK" dirty="0"/>
              <a:t>2020</a:t>
            </a:r>
            <a:r>
              <a:rPr lang="en-HK" sz="2400" dirty="0"/>
              <a:t>.</a:t>
            </a:r>
          </a:p>
          <a:p>
            <a:pPr marL="0" indent="0">
              <a:buNone/>
            </a:pPr>
            <a:endParaRPr lang="en-US" sz="2400" dirty="0"/>
          </a:p>
        </p:txBody>
      </p:sp>
    </p:spTree>
    <p:extLst>
      <p:ext uri="{BB962C8B-B14F-4D97-AF65-F5344CB8AC3E}">
        <p14:creationId xmlns:p14="http://schemas.microsoft.com/office/powerpoint/2010/main" val="3417283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Encoding</a:t>
            </a:r>
          </a:p>
        </p:txBody>
      </p:sp>
      <p:sp>
        <p:nvSpPr>
          <p:cNvPr id="4" name="Content Placeholder 3">
            <a:extLst>
              <a:ext uri="{FF2B5EF4-FFF2-40B4-BE49-F238E27FC236}">
                <a16:creationId xmlns:a16="http://schemas.microsoft.com/office/drawing/2014/main" id="{CA20BCCD-E0B1-9E40-A831-0F876A09AD0E}"/>
              </a:ext>
            </a:extLst>
          </p:cNvPr>
          <p:cNvSpPr>
            <a:spLocks noGrp="1"/>
          </p:cNvSpPr>
          <p:nvPr>
            <p:ph idx="1"/>
          </p:nvPr>
        </p:nvSpPr>
        <p:spPr>
          <a:xfrm>
            <a:off x="838200" y="1538289"/>
            <a:ext cx="10515600" cy="4800726"/>
          </a:xfrm>
        </p:spPr>
        <p:txBody>
          <a:bodyPr/>
          <a:lstStyle/>
          <a:p>
            <a:pPr>
              <a:lnSpc>
                <a:spcPct val="120000"/>
              </a:lnSpc>
            </a:pPr>
            <a:r>
              <a:rPr lang="en-US" dirty="0"/>
              <a:t>Learning to hash</a:t>
            </a:r>
          </a:p>
          <a:p>
            <a:pPr>
              <a:lnSpc>
                <a:spcPct val="120000"/>
              </a:lnSpc>
            </a:pPr>
            <a:r>
              <a:rPr lang="en-HK" dirty="0"/>
              <a:t>Product quantization</a:t>
            </a:r>
          </a:p>
        </p:txBody>
      </p:sp>
      <p:sp>
        <p:nvSpPr>
          <p:cNvPr id="3" name="TextBox 2">
            <a:extLst>
              <a:ext uri="{FF2B5EF4-FFF2-40B4-BE49-F238E27FC236}">
                <a16:creationId xmlns:a16="http://schemas.microsoft.com/office/drawing/2014/main" id="{1EB57D8D-1A40-9741-88E5-42626F578C6F}"/>
              </a:ext>
            </a:extLst>
          </p:cNvPr>
          <p:cNvSpPr txBox="1"/>
          <p:nvPr/>
        </p:nvSpPr>
        <p:spPr>
          <a:xfrm>
            <a:off x="1900881" y="4119382"/>
            <a:ext cx="8390237" cy="830997"/>
          </a:xfrm>
          <a:prstGeom prst="rect">
            <a:avLst/>
          </a:prstGeom>
          <a:noFill/>
        </p:spPr>
        <p:txBody>
          <a:bodyPr wrap="square" rtlCol="0">
            <a:spAutoFit/>
          </a:bodyPr>
          <a:lstStyle/>
          <a:p>
            <a:r>
              <a:rPr lang="en-US" sz="2400" dirty="0">
                <a:solidFill>
                  <a:srgbClr val="C00000"/>
                </a:solidFill>
              </a:rPr>
              <a:t>Idea: embed all the </a:t>
            </a:r>
            <a:r>
              <a:rPr lang="en-HK" sz="2400" dirty="0">
                <a:solidFill>
                  <a:srgbClr val="C00000"/>
                </a:solidFill>
              </a:rPr>
              <a:t>data points to a low-dimensional</a:t>
            </a:r>
            <a:r>
              <a:rPr lang="en-US" sz="2400" dirty="0">
                <a:solidFill>
                  <a:srgbClr val="C00000"/>
                </a:solidFill>
              </a:rPr>
              <a:t> space in a</a:t>
            </a:r>
          </a:p>
          <a:p>
            <a:r>
              <a:rPr lang="en-US" sz="2400" dirty="0">
                <a:solidFill>
                  <a:srgbClr val="C00000"/>
                </a:solidFill>
              </a:rPr>
              <a:t>pairwise-distance preserving way.</a:t>
            </a:r>
          </a:p>
        </p:txBody>
      </p:sp>
    </p:spTree>
    <p:extLst>
      <p:ext uri="{BB962C8B-B14F-4D97-AF65-F5344CB8AC3E}">
        <p14:creationId xmlns:p14="http://schemas.microsoft.com/office/powerpoint/2010/main" val="2629098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Learning to hash</a:t>
            </a:r>
          </a:p>
        </p:txBody>
      </p:sp>
      <p:sp>
        <p:nvSpPr>
          <p:cNvPr id="4" name="Content Placeholder 3">
            <a:extLst>
              <a:ext uri="{FF2B5EF4-FFF2-40B4-BE49-F238E27FC236}">
                <a16:creationId xmlns:a16="http://schemas.microsoft.com/office/drawing/2014/main" id="{CA20BCCD-E0B1-9E40-A831-0F876A09AD0E}"/>
              </a:ext>
            </a:extLst>
          </p:cNvPr>
          <p:cNvSpPr>
            <a:spLocks noGrp="1"/>
          </p:cNvSpPr>
          <p:nvPr>
            <p:ph idx="1"/>
          </p:nvPr>
        </p:nvSpPr>
        <p:spPr>
          <a:xfrm>
            <a:off x="849775" y="4939363"/>
            <a:ext cx="10515600" cy="1928248"/>
          </a:xfrm>
        </p:spPr>
        <p:txBody>
          <a:bodyPr>
            <a:noAutofit/>
          </a:bodyPr>
          <a:lstStyle/>
          <a:p>
            <a:r>
              <a:rPr lang="en-HK" sz="2400" dirty="0"/>
              <a:t>Idea: embed data point space to a k-dimensional Hamming cube according to the data point distribution while minimizing some objective function</a:t>
            </a:r>
            <a:r>
              <a:rPr lang="en-US" sz="2400" dirty="0"/>
              <a:t>, e.g., </a:t>
            </a:r>
            <a:r>
              <a:rPr lang="en-HK" sz="2400" dirty="0"/>
              <a:t>neighbourhood preservation or distance distortion</a:t>
            </a:r>
          </a:p>
          <a:p>
            <a:r>
              <a:rPr lang="en-HK" sz="2400" dirty="0"/>
              <a:t>Goal: preserve local neighbourhoods while separating non-neighbours with lowest possible number of hash bits.</a:t>
            </a:r>
          </a:p>
        </p:txBody>
      </p:sp>
      <p:pic>
        <p:nvPicPr>
          <p:cNvPr id="7" name="Picture 6">
            <a:extLst>
              <a:ext uri="{FF2B5EF4-FFF2-40B4-BE49-F238E27FC236}">
                <a16:creationId xmlns:a16="http://schemas.microsoft.com/office/drawing/2014/main" id="{0246233E-41A5-0340-8E30-38F35D8C8D28}"/>
              </a:ext>
            </a:extLst>
          </p:cNvPr>
          <p:cNvPicPr>
            <a:picLocks noChangeAspect="1"/>
          </p:cNvPicPr>
          <p:nvPr/>
        </p:nvPicPr>
        <p:blipFill>
          <a:blip r:embed="rId3"/>
          <a:stretch>
            <a:fillRect/>
          </a:stretch>
        </p:blipFill>
        <p:spPr>
          <a:xfrm>
            <a:off x="1968471" y="1364816"/>
            <a:ext cx="8124653" cy="3386581"/>
          </a:xfrm>
          <a:prstGeom prst="rect">
            <a:avLst/>
          </a:prstGeom>
        </p:spPr>
      </p:pic>
    </p:spTree>
    <p:extLst>
      <p:ext uri="{BB962C8B-B14F-4D97-AF65-F5344CB8AC3E}">
        <p14:creationId xmlns:p14="http://schemas.microsoft.com/office/powerpoint/2010/main" val="2448640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Research direction 3 - reduce dimensionality</a:t>
            </a:r>
            <a:r>
              <a:rPr lang="zh-CN" altLang="en-US" b="1" dirty="0">
                <a:solidFill>
                  <a:schemeClr val="accent4">
                    <a:lumMod val="50000"/>
                  </a:schemeClr>
                </a:solidFill>
              </a:rPr>
              <a:t>  </a:t>
            </a:r>
            <a:r>
              <a:rPr lang="en-US" altLang="zh-CN" b="1" dirty="0">
                <a:solidFill>
                  <a:schemeClr val="accent4">
                    <a:lumMod val="50000"/>
                  </a:schemeClr>
                </a:solidFill>
              </a:rPr>
              <a:t>of</a:t>
            </a:r>
            <a:r>
              <a:rPr lang="zh-CN" altLang="en-US" b="1" dirty="0">
                <a:solidFill>
                  <a:schemeClr val="accent4">
                    <a:lumMod val="50000"/>
                  </a:schemeClr>
                </a:solidFill>
              </a:rPr>
              <a:t> </a:t>
            </a:r>
            <a:r>
              <a:rPr lang="en-HK" altLang="zh-CN" b="1" dirty="0">
                <a:solidFill>
                  <a:schemeClr val="accent4">
                    <a:lumMod val="50000"/>
                  </a:schemeClr>
                </a:solidFill>
              </a:rPr>
              <a:t>Hamming cube</a:t>
            </a:r>
            <a:endParaRPr lang="en-US" b="1" dirty="0">
              <a:solidFill>
                <a:schemeClr val="accent4">
                  <a:lumMod val="50000"/>
                </a:schemeClr>
              </a:solidFill>
            </a:endParaRPr>
          </a:p>
        </p:txBody>
      </p:sp>
      <p:sp>
        <p:nvSpPr>
          <p:cNvPr id="5" name="Content Placeholder 4">
            <a:extLst>
              <a:ext uri="{FF2B5EF4-FFF2-40B4-BE49-F238E27FC236}">
                <a16:creationId xmlns:a16="http://schemas.microsoft.com/office/drawing/2014/main" id="{8A4CD342-5E34-3643-9F9A-57BF182CE621}"/>
              </a:ext>
            </a:extLst>
          </p:cNvPr>
          <p:cNvSpPr>
            <a:spLocks noGrp="1"/>
          </p:cNvSpPr>
          <p:nvPr>
            <p:ph idx="1"/>
          </p:nvPr>
        </p:nvSpPr>
        <p:spPr/>
        <p:txBody>
          <a:bodyPr>
            <a:normAutofit/>
          </a:bodyPr>
          <a:lstStyle/>
          <a:p>
            <a:r>
              <a:rPr lang="en-US" sz="2400" dirty="0"/>
              <a:t>[</a:t>
            </a:r>
            <a:r>
              <a:rPr lang="en-US" altLang="zh-CN" sz="2400" dirty="0"/>
              <a:t>7</a:t>
            </a:r>
            <a:r>
              <a:rPr lang="en-US" sz="2400" dirty="0"/>
              <a:t>]</a:t>
            </a:r>
            <a:r>
              <a:rPr lang="en-HK" sz="2400" dirty="0"/>
              <a:t> Shi </a:t>
            </a:r>
            <a:r>
              <a:rPr lang="en-HK" sz="2400" dirty="0" err="1"/>
              <a:t>Shaoyun</a:t>
            </a:r>
            <a:r>
              <a:rPr lang="en-HK" sz="2400" dirty="0"/>
              <a:t>, et al. "Beyond User Embedding Matrix: Learning to Hash for </a:t>
            </a:r>
            <a:r>
              <a:rPr lang="en-HK" sz="2400" dirty="0" err="1"/>
              <a:t>Modeling</a:t>
            </a:r>
            <a:r>
              <a:rPr lang="en-HK" sz="2400" dirty="0"/>
              <a:t> Large-Scale Users in Recommendation." in </a:t>
            </a:r>
            <a:r>
              <a:rPr lang="en-HK" sz="2400" i="1" dirty="0"/>
              <a:t>Proc. of ACM SIGIR</a:t>
            </a:r>
            <a:r>
              <a:rPr lang="en-HK" sz="2400" dirty="0"/>
              <a:t>. 2020.</a:t>
            </a:r>
          </a:p>
          <a:p>
            <a:r>
              <a:rPr lang="en-HK" sz="2400" dirty="0"/>
              <a:t>[</a:t>
            </a:r>
            <a:r>
              <a:rPr lang="en-US" altLang="zh-CN" sz="2400" dirty="0"/>
              <a:t>8</a:t>
            </a:r>
            <a:r>
              <a:rPr lang="en-HK" sz="2400" dirty="0"/>
              <a:t>] Chen</a:t>
            </a:r>
            <a:r>
              <a:rPr lang="zh-CN" altLang="en-US" sz="2400" dirty="0"/>
              <a:t> </a:t>
            </a:r>
            <a:r>
              <a:rPr lang="en-HK" sz="2400" dirty="0"/>
              <a:t>Yong, et al. "Long-tail hashing." </a:t>
            </a:r>
            <a:r>
              <a:rPr lang="en-HK" sz="2400" i="1" dirty="0"/>
              <a:t>Proceedings of the 44th International ACM SIGIR</a:t>
            </a:r>
            <a:r>
              <a:rPr lang="en-HK" sz="2400" dirty="0"/>
              <a:t>. 2021.</a:t>
            </a:r>
            <a:endParaRPr lang="en-US" sz="2400" dirty="0"/>
          </a:p>
        </p:txBody>
      </p:sp>
    </p:spTree>
    <p:extLst>
      <p:ext uri="{BB962C8B-B14F-4D97-AF65-F5344CB8AC3E}">
        <p14:creationId xmlns:p14="http://schemas.microsoft.com/office/powerpoint/2010/main" val="1653970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Research direction 3 - reduce dimensionality</a:t>
            </a:r>
            <a:r>
              <a:rPr lang="zh-CN" altLang="en-US" b="1" dirty="0">
                <a:solidFill>
                  <a:schemeClr val="accent4">
                    <a:lumMod val="50000"/>
                  </a:schemeClr>
                </a:solidFill>
              </a:rPr>
              <a:t>  </a:t>
            </a:r>
            <a:r>
              <a:rPr lang="en-US" altLang="zh-CN" b="1" dirty="0">
                <a:solidFill>
                  <a:schemeClr val="accent4">
                    <a:lumMod val="50000"/>
                  </a:schemeClr>
                </a:solidFill>
              </a:rPr>
              <a:t>of</a:t>
            </a:r>
            <a:r>
              <a:rPr lang="zh-CN" altLang="en-US" b="1" dirty="0">
                <a:solidFill>
                  <a:schemeClr val="accent4">
                    <a:lumMod val="50000"/>
                  </a:schemeClr>
                </a:solidFill>
              </a:rPr>
              <a:t> </a:t>
            </a:r>
            <a:r>
              <a:rPr lang="en-HK" altLang="zh-CN" b="1" dirty="0">
                <a:solidFill>
                  <a:schemeClr val="accent4">
                    <a:lumMod val="50000"/>
                  </a:schemeClr>
                </a:solidFill>
              </a:rPr>
              <a:t>Hamming cube</a:t>
            </a:r>
            <a:endParaRPr lang="en-US" b="1" dirty="0">
              <a:solidFill>
                <a:schemeClr val="accent4">
                  <a:lumMod val="50000"/>
                </a:schemeClr>
              </a:solidFill>
            </a:endParaRPr>
          </a:p>
        </p:txBody>
      </p:sp>
      <p:sp>
        <p:nvSpPr>
          <p:cNvPr id="5" name="Content Placeholder 4">
            <a:extLst>
              <a:ext uri="{FF2B5EF4-FFF2-40B4-BE49-F238E27FC236}">
                <a16:creationId xmlns:a16="http://schemas.microsoft.com/office/drawing/2014/main" id="{8A4CD342-5E34-3643-9F9A-57BF182CE621}"/>
              </a:ext>
            </a:extLst>
          </p:cNvPr>
          <p:cNvSpPr>
            <a:spLocks noGrp="1"/>
          </p:cNvSpPr>
          <p:nvPr>
            <p:ph idx="1"/>
          </p:nvPr>
        </p:nvSpPr>
        <p:spPr/>
        <p:txBody>
          <a:bodyPr>
            <a:normAutofit/>
          </a:bodyPr>
          <a:lstStyle/>
          <a:p>
            <a:r>
              <a:rPr lang="en-US" sz="2400" dirty="0"/>
              <a:t>[</a:t>
            </a:r>
            <a:r>
              <a:rPr lang="en-US" altLang="zh-CN" sz="2400" dirty="0"/>
              <a:t>7</a:t>
            </a:r>
            <a:r>
              <a:rPr lang="en-US" sz="2400" dirty="0"/>
              <a:t>]</a:t>
            </a:r>
            <a:r>
              <a:rPr lang="en-HK" sz="2400" dirty="0"/>
              <a:t> Shi </a:t>
            </a:r>
            <a:r>
              <a:rPr lang="en-HK" sz="2400" dirty="0" err="1"/>
              <a:t>Shaoyun</a:t>
            </a:r>
            <a:r>
              <a:rPr lang="en-HK" sz="2400" dirty="0"/>
              <a:t>, et al. "Beyond User Embedding Matrix: Learning to Hash for </a:t>
            </a:r>
            <a:r>
              <a:rPr lang="en-HK" sz="2400" dirty="0" err="1"/>
              <a:t>Modeling</a:t>
            </a:r>
            <a:r>
              <a:rPr lang="en-HK" sz="2400" dirty="0"/>
              <a:t> Large-Scale Users in Recommendation." in </a:t>
            </a:r>
            <a:r>
              <a:rPr lang="en-HK" sz="2400" i="1" dirty="0"/>
              <a:t>Proc. of ACM SIGIR</a:t>
            </a:r>
            <a:r>
              <a:rPr lang="en-HK" sz="2400" dirty="0"/>
              <a:t>. 2020.</a:t>
            </a:r>
          </a:p>
          <a:p>
            <a:r>
              <a:rPr lang="en-HK" sz="2400" dirty="0"/>
              <a:t>[</a:t>
            </a:r>
            <a:r>
              <a:rPr lang="en-US" altLang="zh-CN" sz="2400" dirty="0"/>
              <a:t>8</a:t>
            </a:r>
            <a:r>
              <a:rPr lang="en-HK" sz="2400" dirty="0"/>
              <a:t>] Chen</a:t>
            </a:r>
            <a:r>
              <a:rPr lang="zh-CN" altLang="en-US" sz="2400" dirty="0"/>
              <a:t> </a:t>
            </a:r>
            <a:r>
              <a:rPr lang="en-HK" sz="2400" dirty="0"/>
              <a:t>Yong, et al. "Long-tail hashing." </a:t>
            </a:r>
            <a:r>
              <a:rPr lang="en-HK" sz="2400" i="1" dirty="0"/>
              <a:t>Proceedings of the 44th International ACM SIGIR</a:t>
            </a:r>
            <a:r>
              <a:rPr lang="en-HK" sz="2400" dirty="0"/>
              <a:t>. 2021.</a:t>
            </a:r>
            <a:endParaRPr lang="en-US" sz="2400" dirty="0"/>
          </a:p>
        </p:txBody>
      </p:sp>
      <p:sp>
        <p:nvSpPr>
          <p:cNvPr id="4" name="Title 1">
            <a:extLst>
              <a:ext uri="{FF2B5EF4-FFF2-40B4-BE49-F238E27FC236}">
                <a16:creationId xmlns:a16="http://schemas.microsoft.com/office/drawing/2014/main" id="{E406FBB7-CD3A-1B4A-8431-F0D27060B5A8}"/>
              </a:ext>
            </a:extLst>
          </p:cNvPr>
          <p:cNvSpPr txBox="1">
            <a:spLocks/>
          </p:cNvSpPr>
          <p:nvPr/>
        </p:nvSpPr>
        <p:spPr bwMode="auto">
          <a:xfrm>
            <a:off x="0" y="0"/>
            <a:ext cx="12192000" cy="6860625"/>
          </a:xfrm>
          <a:prstGeom prst="rect">
            <a:avLst/>
          </a:prstGeom>
          <a:solidFill>
            <a:schemeClr val="tx1">
              <a:alpha val="67000"/>
            </a:schemeClr>
          </a:solidFill>
          <a:ln>
            <a:noFill/>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kern="1200">
                <a:solidFill>
                  <a:srgbClr val="542441"/>
                </a:solidFill>
                <a:latin typeface="+mj-lt"/>
                <a:ea typeface="Noto Serif" panose="020B0502040504020204" pitchFamily="34" charset="0"/>
                <a:cs typeface="Noto Serif" panose="020B0502040504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eaLnBrk="1" hangingPunct="1"/>
            <a:endParaRPr lang="en-US" dirty="0"/>
          </a:p>
        </p:txBody>
      </p:sp>
      <p:sp>
        <p:nvSpPr>
          <p:cNvPr id="6" name="矩形 9">
            <a:extLst>
              <a:ext uri="{FF2B5EF4-FFF2-40B4-BE49-F238E27FC236}">
                <a16:creationId xmlns:a16="http://schemas.microsoft.com/office/drawing/2014/main" id="{F5F21A55-28AC-BF41-8664-9B670090A34D}"/>
              </a:ext>
            </a:extLst>
          </p:cNvPr>
          <p:cNvSpPr/>
          <p:nvPr/>
        </p:nvSpPr>
        <p:spPr>
          <a:xfrm>
            <a:off x="2030404" y="2664263"/>
            <a:ext cx="8026498" cy="1097510"/>
          </a:xfrm>
          <a:prstGeom prst="rect">
            <a:avLst/>
          </a:prstGeom>
          <a:solidFill>
            <a:srgbClr val="B917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zh-CN" sz="2400" b="1" dirty="0"/>
              <a:t>Achieve higher efficiency than LSH at the cost of </a:t>
            </a:r>
            <a:r>
              <a:rPr lang="en-US" altLang="zh-CN" sz="2400" b="1" dirty="0">
                <a:solidFill>
                  <a:srgbClr val="FFFF00"/>
                </a:solidFill>
              </a:rPr>
              <a:t>relinquishing the theoretical guarantees</a:t>
            </a:r>
            <a:r>
              <a:rPr lang="en-US" altLang="zh-CN" sz="2400" b="1" baseline="30000" dirty="0">
                <a:solidFill>
                  <a:srgbClr val="FFFF00"/>
                </a:solidFill>
              </a:rPr>
              <a:t>[9]</a:t>
            </a:r>
            <a:r>
              <a:rPr lang="en-US" altLang="zh-CN" sz="2400" b="1" dirty="0"/>
              <a:t>.</a:t>
            </a:r>
          </a:p>
        </p:txBody>
      </p:sp>
      <p:sp>
        <p:nvSpPr>
          <p:cNvPr id="7" name="TextBox 6">
            <a:extLst>
              <a:ext uri="{FF2B5EF4-FFF2-40B4-BE49-F238E27FC236}">
                <a16:creationId xmlns:a16="http://schemas.microsoft.com/office/drawing/2014/main" id="{1C6A66C0-E4FC-5144-BB7F-6AE778CFF08B}"/>
              </a:ext>
            </a:extLst>
          </p:cNvPr>
          <p:cNvSpPr txBox="1"/>
          <p:nvPr/>
        </p:nvSpPr>
        <p:spPr>
          <a:xfrm>
            <a:off x="1034168" y="6470522"/>
            <a:ext cx="10319631" cy="307777"/>
          </a:xfrm>
          <a:prstGeom prst="rect">
            <a:avLst/>
          </a:prstGeom>
          <a:noFill/>
        </p:spPr>
        <p:txBody>
          <a:bodyPr wrap="square" rtlCol="0">
            <a:spAutoFit/>
          </a:bodyPr>
          <a:lstStyle/>
          <a:p>
            <a:r>
              <a:rPr lang="en-HK" sz="1400" dirty="0">
                <a:solidFill>
                  <a:schemeClr val="bg1"/>
                </a:solidFill>
              </a:rPr>
              <a:t>[</a:t>
            </a:r>
            <a:r>
              <a:rPr lang="en-US" altLang="zh-CN" sz="1400" dirty="0">
                <a:solidFill>
                  <a:schemeClr val="bg1"/>
                </a:solidFill>
              </a:rPr>
              <a:t>9</a:t>
            </a:r>
            <a:r>
              <a:rPr lang="en-HK" sz="1400" dirty="0">
                <a:solidFill>
                  <a:schemeClr val="bg1"/>
                </a:solidFill>
              </a:rPr>
              <a:t>] Parikshit Ram and Kaushik Sinha. "Revisiting </a:t>
            </a:r>
            <a:r>
              <a:rPr lang="en-HK" sz="1400" dirty="0" err="1">
                <a:solidFill>
                  <a:schemeClr val="bg1"/>
                </a:solidFill>
              </a:rPr>
              <a:t>kd</a:t>
            </a:r>
            <a:r>
              <a:rPr lang="en-HK" sz="1400" dirty="0">
                <a:solidFill>
                  <a:schemeClr val="bg1"/>
                </a:solidFill>
              </a:rPr>
              <a:t>-tree for nearest </a:t>
            </a:r>
            <a:r>
              <a:rPr lang="en-HK" sz="1400" dirty="0" err="1">
                <a:solidFill>
                  <a:schemeClr val="bg1"/>
                </a:solidFill>
              </a:rPr>
              <a:t>neighbor</a:t>
            </a:r>
            <a:r>
              <a:rPr lang="en-HK" sz="1400" dirty="0">
                <a:solidFill>
                  <a:schemeClr val="bg1"/>
                </a:solidFill>
              </a:rPr>
              <a:t> search.” in Proc. of </a:t>
            </a:r>
            <a:r>
              <a:rPr lang="en-HK" sz="1400" dirty="0" err="1">
                <a:solidFill>
                  <a:schemeClr val="bg1"/>
                </a:solidFill>
              </a:rPr>
              <a:t>sigkdd</a:t>
            </a:r>
            <a:r>
              <a:rPr lang="en-HK" sz="1400" dirty="0">
                <a:solidFill>
                  <a:schemeClr val="bg1"/>
                </a:solidFill>
              </a:rPr>
              <a:t>. 2019.</a:t>
            </a:r>
          </a:p>
        </p:txBody>
      </p:sp>
    </p:spTree>
    <p:extLst>
      <p:ext uri="{BB962C8B-B14F-4D97-AF65-F5344CB8AC3E}">
        <p14:creationId xmlns:p14="http://schemas.microsoft.com/office/powerpoint/2010/main" val="287838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Product quantization</a:t>
            </a:r>
          </a:p>
        </p:txBody>
      </p:sp>
      <p:sp>
        <p:nvSpPr>
          <p:cNvPr id="5" name="Content Placeholder 4">
            <a:extLst>
              <a:ext uri="{FF2B5EF4-FFF2-40B4-BE49-F238E27FC236}">
                <a16:creationId xmlns:a16="http://schemas.microsoft.com/office/drawing/2014/main" id="{4DA3255B-E174-DA41-9C79-35CC4557F08F}"/>
              </a:ext>
            </a:extLst>
          </p:cNvPr>
          <p:cNvSpPr>
            <a:spLocks noGrp="1"/>
          </p:cNvSpPr>
          <p:nvPr>
            <p:ph idx="1"/>
          </p:nvPr>
        </p:nvSpPr>
        <p:spPr>
          <a:xfrm>
            <a:off x="838200" y="1583770"/>
            <a:ext cx="6073239" cy="5163892"/>
          </a:xfrm>
        </p:spPr>
        <p:txBody>
          <a:bodyPr>
            <a:normAutofit/>
          </a:bodyPr>
          <a:lstStyle/>
          <a:p>
            <a:pPr>
              <a:lnSpc>
                <a:spcPct val="120000"/>
              </a:lnSpc>
            </a:pPr>
            <a:r>
              <a:rPr lang="en-HK" sz="2400" dirty="0"/>
              <a:t>Idea: decomposes the original vector space into the Cartesian product of k lower dimensional subspaces, and performs vector quantization in each subspace separately. A vector is then represented by a short code composed of its subspace quantization indices.</a:t>
            </a:r>
          </a:p>
          <a:p>
            <a:endParaRPr lang="en-HK" dirty="0"/>
          </a:p>
        </p:txBody>
      </p:sp>
      <p:pic>
        <p:nvPicPr>
          <p:cNvPr id="6" name="Picture 5">
            <a:extLst>
              <a:ext uri="{FF2B5EF4-FFF2-40B4-BE49-F238E27FC236}">
                <a16:creationId xmlns:a16="http://schemas.microsoft.com/office/drawing/2014/main" id="{E96A4AB9-5160-D548-928B-47AFA4EA6073}"/>
              </a:ext>
            </a:extLst>
          </p:cNvPr>
          <p:cNvPicPr>
            <a:picLocks noChangeAspect="1"/>
          </p:cNvPicPr>
          <p:nvPr/>
        </p:nvPicPr>
        <p:blipFill>
          <a:blip r:embed="rId3"/>
          <a:stretch>
            <a:fillRect/>
          </a:stretch>
        </p:blipFill>
        <p:spPr>
          <a:xfrm>
            <a:off x="7128423" y="799132"/>
            <a:ext cx="3870461" cy="4164875"/>
          </a:xfrm>
          <a:prstGeom prst="rect">
            <a:avLst/>
          </a:prstGeom>
        </p:spPr>
      </p:pic>
      <p:sp>
        <p:nvSpPr>
          <p:cNvPr id="3" name="TextBox 2">
            <a:extLst>
              <a:ext uri="{FF2B5EF4-FFF2-40B4-BE49-F238E27FC236}">
                <a16:creationId xmlns:a16="http://schemas.microsoft.com/office/drawing/2014/main" id="{81EBE236-A0D0-7242-8372-B33C6BD4F5C9}"/>
              </a:ext>
            </a:extLst>
          </p:cNvPr>
          <p:cNvSpPr txBox="1"/>
          <p:nvPr/>
        </p:nvSpPr>
        <p:spPr>
          <a:xfrm>
            <a:off x="838200" y="5490024"/>
            <a:ext cx="10377668" cy="830997"/>
          </a:xfrm>
          <a:prstGeom prst="rect">
            <a:avLst/>
          </a:prstGeom>
          <a:noFill/>
        </p:spPr>
        <p:txBody>
          <a:bodyPr wrap="square" rtlCol="0">
            <a:spAutoFit/>
          </a:bodyPr>
          <a:lstStyle/>
          <a:p>
            <a:pPr marL="342900" indent="-342900">
              <a:buFont typeface="Arial" panose="020B0604020202020204" pitchFamily="34" charset="0"/>
              <a:buChar char="•"/>
            </a:pPr>
            <a:r>
              <a:rPr lang="en-HK" sz="2400" dirty="0"/>
              <a:t>Drawback: It is also hard to tell how well this technique work and when it might fail (theoretical guarantees)</a:t>
            </a:r>
            <a:r>
              <a:rPr lang="en-HK" sz="2400" baseline="30000" dirty="0"/>
              <a:t>[</a:t>
            </a:r>
            <a:r>
              <a:rPr lang="en-US" altLang="zh-CN" sz="2400" baseline="30000" dirty="0"/>
              <a:t>9</a:t>
            </a:r>
            <a:r>
              <a:rPr lang="en-HK" sz="2400" baseline="30000" dirty="0"/>
              <a:t>]</a:t>
            </a:r>
            <a:r>
              <a:rPr lang="en-HK" sz="2400" dirty="0"/>
              <a:t>.</a:t>
            </a:r>
          </a:p>
        </p:txBody>
      </p:sp>
      <p:sp>
        <p:nvSpPr>
          <p:cNvPr id="8" name="TextBox 7">
            <a:extLst>
              <a:ext uri="{FF2B5EF4-FFF2-40B4-BE49-F238E27FC236}">
                <a16:creationId xmlns:a16="http://schemas.microsoft.com/office/drawing/2014/main" id="{26DDF677-FBA8-8B40-B9AB-1FD6FA2DC1F9}"/>
              </a:ext>
            </a:extLst>
          </p:cNvPr>
          <p:cNvSpPr txBox="1"/>
          <p:nvPr/>
        </p:nvSpPr>
        <p:spPr>
          <a:xfrm>
            <a:off x="838200" y="4964007"/>
            <a:ext cx="10377668" cy="461665"/>
          </a:xfrm>
          <a:prstGeom prst="rect">
            <a:avLst/>
          </a:prstGeom>
          <a:noFill/>
        </p:spPr>
        <p:txBody>
          <a:bodyPr wrap="square" rtlCol="0">
            <a:spAutoFit/>
          </a:bodyPr>
          <a:lstStyle/>
          <a:p>
            <a:pPr marL="342900" indent="-342900">
              <a:buFont typeface="Arial" panose="020B0604020202020204" pitchFamily="34" charset="0"/>
              <a:buChar char="•"/>
            </a:pPr>
            <a:r>
              <a:rPr lang="en-HK" sz="2400" dirty="0"/>
              <a:t>Advantage:</a:t>
            </a:r>
            <a:r>
              <a:rPr lang="zh-CN" altLang="en-US" sz="2400" dirty="0"/>
              <a:t> </a:t>
            </a:r>
            <a:r>
              <a:rPr lang="en-HK" sz="2400" dirty="0"/>
              <a:t>Tiny space consumption</a:t>
            </a:r>
            <a:r>
              <a:rPr lang="en-HK" sz="2400" baseline="30000" dirty="0"/>
              <a:t>[</a:t>
            </a:r>
            <a:r>
              <a:rPr lang="en-US" altLang="zh-CN" sz="2400" baseline="30000" dirty="0"/>
              <a:t>10</a:t>
            </a:r>
            <a:r>
              <a:rPr lang="en-HK" sz="2400" baseline="30000" dirty="0"/>
              <a:t>]</a:t>
            </a:r>
            <a:r>
              <a:rPr lang="en-HK" sz="2400" dirty="0"/>
              <a:t> - smaller than learning to hash</a:t>
            </a:r>
          </a:p>
        </p:txBody>
      </p:sp>
      <p:sp>
        <p:nvSpPr>
          <p:cNvPr id="9" name="TextBox 8">
            <a:extLst>
              <a:ext uri="{FF2B5EF4-FFF2-40B4-BE49-F238E27FC236}">
                <a16:creationId xmlns:a16="http://schemas.microsoft.com/office/drawing/2014/main" id="{C0B10BE2-9392-5843-A68F-9E96BD113C1F}"/>
              </a:ext>
            </a:extLst>
          </p:cNvPr>
          <p:cNvSpPr txBox="1"/>
          <p:nvPr/>
        </p:nvSpPr>
        <p:spPr>
          <a:xfrm>
            <a:off x="1034168" y="6470522"/>
            <a:ext cx="10319631" cy="307777"/>
          </a:xfrm>
          <a:prstGeom prst="rect">
            <a:avLst/>
          </a:prstGeom>
          <a:noFill/>
        </p:spPr>
        <p:txBody>
          <a:bodyPr wrap="square" rtlCol="0">
            <a:spAutoFit/>
          </a:bodyPr>
          <a:lstStyle/>
          <a:p>
            <a:r>
              <a:rPr lang="en-HK" sz="1400" dirty="0"/>
              <a:t>[</a:t>
            </a:r>
            <a:r>
              <a:rPr lang="en-US" altLang="zh-CN" sz="1400" dirty="0"/>
              <a:t>10</a:t>
            </a:r>
            <a:r>
              <a:rPr lang="en-HK" sz="1400" dirty="0"/>
              <a:t>] https://</a:t>
            </a:r>
            <a:r>
              <a:rPr lang="en-HK" sz="1400" dirty="0" err="1"/>
              <a:t>szudseg.github.io</a:t>
            </a:r>
            <a:r>
              <a:rPr lang="en-HK" sz="1400" dirty="0"/>
              <a:t>/kdd21-tutorial-high-dim-simqp/</a:t>
            </a:r>
          </a:p>
        </p:txBody>
      </p:sp>
    </p:spTree>
    <p:extLst>
      <p:ext uri="{BB962C8B-B14F-4D97-AF65-F5344CB8AC3E}">
        <p14:creationId xmlns:p14="http://schemas.microsoft.com/office/powerpoint/2010/main" val="24437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Product quantization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DA3255B-E174-DA41-9C79-35CC4557F08F}"/>
                  </a:ext>
                </a:extLst>
              </p:cNvPr>
              <p:cNvSpPr>
                <a:spLocks noGrp="1"/>
              </p:cNvSpPr>
              <p:nvPr>
                <p:ph idx="1"/>
              </p:nvPr>
            </p:nvSpPr>
            <p:spPr>
              <a:xfrm>
                <a:off x="838200" y="1253971"/>
                <a:ext cx="5820784" cy="5163892"/>
              </a:xfrm>
            </p:spPr>
            <p:txBody>
              <a:bodyPr>
                <a:normAutofit/>
              </a:bodyPr>
              <a:lstStyle/>
              <a:p>
                <a:r>
                  <a:rPr lang="en-HK" dirty="0"/>
                  <a:t>Index</a:t>
                </a:r>
              </a:p>
              <a:p>
                <a:pPr lvl="1"/>
                <a:r>
                  <a:rPr lang="en-HK" dirty="0"/>
                  <a:t>Partition the</a:t>
                </a:r>
                <a:r>
                  <a:rPr lang="en-HK" i="1" dirty="0"/>
                  <a:t> d </a:t>
                </a:r>
                <a:r>
                  <a:rPr lang="en-HK" dirty="0"/>
                  <a:t>dimensions into </a:t>
                </a:r>
                <a14:m>
                  <m:oMath xmlns:m="http://schemas.openxmlformats.org/officeDocument/2006/math">
                    <m:r>
                      <a:rPr lang="en-US" b="0" i="1" smtClean="0">
                        <a:latin typeface="Cambria Math" panose="02040503050406030204" pitchFamily="18" charset="0"/>
                      </a:rPr>
                      <m:t>𝑙</m:t>
                    </m:r>
                  </m:oMath>
                </a14:m>
                <a:r>
                  <a:rPr lang="en-HK" dirty="0"/>
                  <a:t> subspace</a:t>
                </a:r>
              </a:p>
              <a:p>
                <a:pPr lvl="1"/>
                <a:r>
                  <a:rPr lang="en-HK" i="1" dirty="0"/>
                  <a:t>k</a:t>
                </a:r>
                <a:r>
                  <a:rPr lang="en-HK" dirty="0"/>
                  <a:t>-means clustering within each subspace</a:t>
                </a:r>
              </a:p>
              <a:p>
                <a:pPr lvl="1"/>
                <a:r>
                  <a:rPr lang="en-HK" dirty="0"/>
                  <a:t>joint </a:t>
                </a:r>
                <a:r>
                  <a:rPr lang="en-HK" dirty="0" err="1"/>
                  <a:t>centers</a:t>
                </a:r>
                <a:r>
                  <a:rPr lang="en-HK" dirty="0"/>
                  <a:t> </a:t>
                </a:r>
                <a14:m>
                  <m:oMath xmlns:m="http://schemas.openxmlformats.org/officeDocument/2006/math">
                    <m:sSub>
                      <m:sSubPr>
                        <m:ctrlPr>
                          <a:rPr lang="en-HK"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H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HK" i="1" smtClean="0">
                        <a:latin typeface="Cambria Math" panose="02040503050406030204" pitchFamily="18" charset="0"/>
                        <a:ea typeface="Cambria Math" panose="02040503050406030204" pitchFamily="18" charset="0"/>
                      </a:rPr>
                      <m:t>×</m:t>
                    </m:r>
                    <m:sSub>
                      <m:sSubPr>
                        <m:ctrlPr>
                          <a:rPr lang="en-HK"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𝑖</m:t>
                        </m:r>
                      </m:sub>
                    </m:sSub>
                  </m:oMath>
                </a14:m>
                <a:endParaRPr lang="en-HK" dirty="0"/>
              </a:p>
              <a:p>
                <a:pPr lvl="1"/>
                <a:r>
                  <a:rPr lang="en-HK" dirty="0"/>
                  <a:t>Each point is encoded as the closest joint </a:t>
                </a:r>
                <a:r>
                  <a:rPr lang="en-HK" dirty="0" err="1"/>
                  <a:t>center</a:t>
                </a:r>
                <a:endParaRPr lang="en-HK" dirty="0"/>
              </a:p>
              <a:p>
                <a:r>
                  <a:rPr lang="en-HK" dirty="0"/>
                  <a:t>Query</a:t>
                </a:r>
              </a:p>
              <a:p>
                <a:pPr lvl="1"/>
                <a:r>
                  <a:rPr lang="en-HK" dirty="0"/>
                  <a:t>Loop</a:t>
                </a:r>
              </a:p>
              <a:p>
                <a:pPr lvl="2"/>
                <a:r>
                  <a:rPr lang="en-HK" dirty="0"/>
                  <a:t>Find the closest joint </a:t>
                </a:r>
                <a:r>
                  <a:rPr lang="en-HK" dirty="0" err="1"/>
                  <a:t>center</a:t>
                </a:r>
                <a:endParaRPr lang="en-HK" dirty="0"/>
              </a:p>
              <a:p>
                <a:pPr lvl="2"/>
                <a:r>
                  <a:rPr lang="en-HK" dirty="0"/>
                  <a:t>Compute the asymmetric distance</a:t>
                </a:r>
              </a:p>
            </p:txBody>
          </p:sp>
        </mc:Choice>
        <mc:Fallback xmlns="">
          <p:sp>
            <p:nvSpPr>
              <p:cNvPr id="5" name="Content Placeholder 4">
                <a:extLst>
                  <a:ext uri="{FF2B5EF4-FFF2-40B4-BE49-F238E27FC236}">
                    <a16:creationId xmlns:a16="http://schemas.microsoft.com/office/drawing/2014/main" id="{4DA3255B-E174-DA41-9C79-35CC4557F08F}"/>
                  </a:ext>
                </a:extLst>
              </p:cNvPr>
              <p:cNvSpPr>
                <a:spLocks noGrp="1" noRot="1" noChangeAspect="1" noMove="1" noResize="1" noEditPoints="1" noAdjustHandles="1" noChangeArrowheads="1" noChangeShapeType="1" noTextEdit="1"/>
              </p:cNvSpPr>
              <p:nvPr>
                <p:ph idx="1"/>
              </p:nvPr>
            </p:nvSpPr>
            <p:spPr>
              <a:xfrm>
                <a:off x="838200" y="1253971"/>
                <a:ext cx="5820784" cy="5163892"/>
              </a:xfrm>
              <a:blipFill>
                <a:blip r:embed="rId3"/>
                <a:stretch>
                  <a:fillRect l="-1961" t="-19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6A4AB9-5160-D548-928B-47AFA4EA6073}"/>
              </a:ext>
            </a:extLst>
          </p:cNvPr>
          <p:cNvPicPr>
            <a:picLocks noChangeAspect="1"/>
          </p:cNvPicPr>
          <p:nvPr/>
        </p:nvPicPr>
        <p:blipFill>
          <a:blip r:embed="rId4"/>
          <a:stretch>
            <a:fillRect/>
          </a:stretch>
        </p:blipFill>
        <p:spPr>
          <a:xfrm>
            <a:off x="6250329" y="655590"/>
            <a:ext cx="4873895" cy="5244637"/>
          </a:xfrm>
          <a:prstGeom prst="rect">
            <a:avLst/>
          </a:prstGeom>
        </p:spPr>
      </p:pic>
      <p:sp>
        <p:nvSpPr>
          <p:cNvPr id="3" name="TextBox 2">
            <a:extLst>
              <a:ext uri="{FF2B5EF4-FFF2-40B4-BE49-F238E27FC236}">
                <a16:creationId xmlns:a16="http://schemas.microsoft.com/office/drawing/2014/main" id="{81EBE236-A0D0-7242-8372-B33C6BD4F5C9}"/>
              </a:ext>
            </a:extLst>
          </p:cNvPr>
          <p:cNvSpPr txBox="1"/>
          <p:nvPr/>
        </p:nvSpPr>
        <p:spPr>
          <a:xfrm>
            <a:off x="838200" y="6019391"/>
            <a:ext cx="10377668" cy="830997"/>
          </a:xfrm>
          <a:prstGeom prst="rect">
            <a:avLst/>
          </a:prstGeom>
          <a:noFill/>
        </p:spPr>
        <p:txBody>
          <a:bodyPr wrap="square" rtlCol="0">
            <a:spAutoFit/>
          </a:bodyPr>
          <a:lstStyle/>
          <a:p>
            <a:pPr marL="342900" indent="-342900">
              <a:buFont typeface="Arial" panose="020B0604020202020204" pitchFamily="34" charset="0"/>
              <a:buChar char="•"/>
            </a:pPr>
            <a:r>
              <a:rPr lang="en-HK" sz="2400" dirty="0">
                <a:solidFill>
                  <a:srgbClr val="C00000"/>
                </a:solidFill>
              </a:rPr>
              <a:t>It is also hard to tell how well this technique work and when it might fail (theoretical guarantees).</a:t>
            </a:r>
          </a:p>
        </p:txBody>
      </p:sp>
    </p:spTree>
    <p:extLst>
      <p:ext uri="{BB962C8B-B14F-4D97-AF65-F5344CB8AC3E}">
        <p14:creationId xmlns:p14="http://schemas.microsoft.com/office/powerpoint/2010/main" val="249873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Tree</a:t>
            </a:r>
          </a:p>
        </p:txBody>
      </p:sp>
      <p:sp>
        <p:nvSpPr>
          <p:cNvPr id="23" name="Content Placeholder 22">
            <a:extLst>
              <a:ext uri="{FF2B5EF4-FFF2-40B4-BE49-F238E27FC236}">
                <a16:creationId xmlns:a16="http://schemas.microsoft.com/office/drawing/2014/main" id="{4AD9A931-D917-664E-AD79-25806C57EA23}"/>
              </a:ext>
            </a:extLst>
          </p:cNvPr>
          <p:cNvSpPr>
            <a:spLocks noGrp="1"/>
          </p:cNvSpPr>
          <p:nvPr>
            <p:ph idx="1"/>
          </p:nvPr>
        </p:nvSpPr>
        <p:spPr>
          <a:xfrm>
            <a:off x="838200" y="4542860"/>
            <a:ext cx="10515600" cy="1123049"/>
          </a:xfrm>
        </p:spPr>
        <p:txBody>
          <a:bodyPr>
            <a:normAutofit/>
          </a:bodyPr>
          <a:lstStyle/>
          <a:p>
            <a:r>
              <a:rPr lang="en-HK" sz="2400" dirty="0"/>
              <a:t>Naïve</a:t>
            </a:r>
            <a:r>
              <a:rPr lang="zh-CN" altLang="en-US" sz="2400" dirty="0"/>
              <a:t> </a:t>
            </a:r>
            <a:r>
              <a:rPr lang="en-US" altLang="zh-CN" sz="2400" dirty="0" err="1"/>
              <a:t>i</a:t>
            </a:r>
            <a:r>
              <a:rPr lang="en-HK" sz="2400" dirty="0" err="1"/>
              <a:t>dea</a:t>
            </a:r>
            <a:r>
              <a:rPr lang="en-HK" sz="2400" dirty="0"/>
              <a:t>: KD-tree</a:t>
            </a:r>
          </a:p>
          <a:p>
            <a:pPr lvl="1"/>
            <a:r>
              <a:rPr lang="en-HK" sz="2000" dirty="0"/>
              <a:t>Hierarchically partition the whole space into partitions that covers the whole space</a:t>
            </a:r>
          </a:p>
          <a:p>
            <a:pPr lvl="1"/>
            <a:r>
              <a:rPr lang="en-HK" sz="2000" dirty="0"/>
              <a:t>Build the tree according to the partitions</a:t>
            </a:r>
          </a:p>
        </p:txBody>
      </p:sp>
      <p:sp>
        <p:nvSpPr>
          <p:cNvPr id="5" name="Content Placeholder 2">
            <a:extLst>
              <a:ext uri="{FF2B5EF4-FFF2-40B4-BE49-F238E27FC236}">
                <a16:creationId xmlns:a16="http://schemas.microsoft.com/office/drawing/2014/main" id="{641A9B32-7F52-004A-A0EB-17D0202147C0}"/>
              </a:ext>
            </a:extLst>
          </p:cNvPr>
          <p:cNvSpPr txBox="1">
            <a:spLocks/>
          </p:cNvSpPr>
          <p:nvPr/>
        </p:nvSpPr>
        <p:spPr>
          <a:xfrm>
            <a:off x="838200" y="5680190"/>
            <a:ext cx="10883215" cy="570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400" dirty="0"/>
              <a:t>A sublinear-time approach, but </a:t>
            </a:r>
            <a:r>
              <a:rPr lang="en-HK" sz="2400" dirty="0">
                <a:solidFill>
                  <a:srgbClr val="C00000"/>
                </a:solidFill>
              </a:rPr>
              <a:t>non-trivial to extend to high-dimensional data</a:t>
            </a:r>
            <a:r>
              <a:rPr lang="en-US" sz="2400" baseline="30000" dirty="0">
                <a:solidFill>
                  <a:srgbClr val="C00000"/>
                </a:solidFill>
              </a:rPr>
              <a:t>[7]</a:t>
            </a:r>
            <a:endParaRPr lang="en-HK" sz="2400" baseline="30000" dirty="0">
              <a:solidFill>
                <a:srgbClr val="C00000"/>
              </a:solidFill>
            </a:endParaRPr>
          </a:p>
        </p:txBody>
      </p:sp>
      <p:pic>
        <p:nvPicPr>
          <p:cNvPr id="13314" name="Picture 2" descr="A kd-tree example: subdivided data (left) and the corresponding binary... |  Download Scientific Diagram">
            <a:extLst>
              <a:ext uri="{FF2B5EF4-FFF2-40B4-BE49-F238E27FC236}">
                <a16:creationId xmlns:a16="http://schemas.microsoft.com/office/drawing/2014/main" id="{BE183D4D-2CB2-3047-B626-9670E31B9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775" y="1235262"/>
            <a:ext cx="7073822" cy="31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524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199" y="212726"/>
            <a:ext cx="10883215" cy="1325563"/>
          </a:xfrm>
        </p:spPr>
        <p:txBody>
          <a:bodyPr/>
          <a:lstStyle/>
          <a:p>
            <a:r>
              <a:rPr lang="en-US" b="1" dirty="0">
                <a:solidFill>
                  <a:schemeClr val="accent4">
                    <a:lumMod val="50000"/>
                  </a:schemeClr>
                </a:solidFill>
              </a:rPr>
              <a:t>Tree</a:t>
            </a:r>
          </a:p>
        </p:txBody>
      </p:sp>
      <p:sp>
        <p:nvSpPr>
          <p:cNvPr id="23" name="Content Placeholder 22">
            <a:extLst>
              <a:ext uri="{FF2B5EF4-FFF2-40B4-BE49-F238E27FC236}">
                <a16:creationId xmlns:a16="http://schemas.microsoft.com/office/drawing/2014/main" id="{4AD9A931-D917-664E-AD79-25806C57EA23}"/>
              </a:ext>
            </a:extLst>
          </p:cNvPr>
          <p:cNvSpPr>
            <a:spLocks noGrp="1"/>
          </p:cNvSpPr>
          <p:nvPr>
            <p:ph idx="1"/>
          </p:nvPr>
        </p:nvSpPr>
        <p:spPr>
          <a:xfrm>
            <a:off x="838200" y="4618299"/>
            <a:ext cx="10515600" cy="1095621"/>
          </a:xfrm>
        </p:spPr>
        <p:txBody>
          <a:bodyPr>
            <a:normAutofit lnSpcReduction="10000"/>
          </a:bodyPr>
          <a:lstStyle/>
          <a:p>
            <a:r>
              <a:rPr lang="en-HK" sz="2400" dirty="0"/>
              <a:t>Idea: random projection tree (</a:t>
            </a:r>
            <a:r>
              <a:rPr lang="en-HK" sz="2400" dirty="0" err="1"/>
              <a:t>RPTree</a:t>
            </a:r>
            <a:r>
              <a:rPr lang="en-US" sz="2400" baseline="30000" dirty="0"/>
              <a:t>[11]</a:t>
            </a:r>
            <a:r>
              <a:rPr lang="en-HK" sz="2400" dirty="0"/>
              <a:t>)</a:t>
            </a:r>
          </a:p>
          <a:p>
            <a:pPr lvl="1"/>
            <a:r>
              <a:rPr lang="en-HK" sz="2000" dirty="0"/>
              <a:t>Randomly partition the whole space into partitions that covers the whole space</a:t>
            </a:r>
          </a:p>
          <a:p>
            <a:pPr lvl="1"/>
            <a:r>
              <a:rPr lang="en-HK" sz="2000" dirty="0"/>
              <a:t>Build the tree according to the partitions</a:t>
            </a:r>
          </a:p>
        </p:txBody>
      </p:sp>
      <p:pic>
        <p:nvPicPr>
          <p:cNvPr id="3076" name="Picture 4" descr="Multiple instance subspace learning via partial random projection tree for  local reflection symmetry in natural images - ScienceDirect">
            <a:extLst>
              <a:ext uri="{FF2B5EF4-FFF2-40B4-BE49-F238E27FC236}">
                <a16:creationId xmlns:a16="http://schemas.microsoft.com/office/drawing/2014/main" id="{6996B3BC-B716-F249-9F26-31E90F5FB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724" y="1646791"/>
            <a:ext cx="5366703" cy="281012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1DF5607-A648-1545-8A02-C8100BA7F1CC}"/>
              </a:ext>
            </a:extLst>
          </p:cNvPr>
          <p:cNvSpPr txBox="1">
            <a:spLocks/>
          </p:cNvSpPr>
          <p:nvPr/>
        </p:nvSpPr>
        <p:spPr>
          <a:xfrm>
            <a:off x="808220" y="5822422"/>
            <a:ext cx="10883215" cy="570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HK" sz="2400" dirty="0"/>
              <a:t>It</a:t>
            </a:r>
            <a:r>
              <a:rPr lang="zh-CN" altLang="en-US" sz="2400" dirty="0"/>
              <a:t> </a:t>
            </a:r>
            <a:r>
              <a:rPr lang="en-US" altLang="zh-CN" sz="2400" dirty="0"/>
              <a:t>has been implemented in ANNOY</a:t>
            </a:r>
            <a:r>
              <a:rPr lang="en-US" altLang="zh-CN" sz="2400" baseline="30000" dirty="0"/>
              <a:t>[12]</a:t>
            </a:r>
            <a:r>
              <a:rPr lang="en-US" altLang="zh-CN" sz="2400" dirty="0"/>
              <a:t> used </a:t>
            </a:r>
            <a:r>
              <a:rPr lang="en-HK" sz="2400" dirty="0"/>
              <a:t>at </a:t>
            </a:r>
            <a:r>
              <a:rPr lang="en-HK" sz="2400" dirty="0">
                <a:hlinkClick r:id="rId4"/>
              </a:rPr>
              <a:t>Spotify</a:t>
            </a:r>
            <a:r>
              <a:rPr lang="en-HK" sz="2400" dirty="0"/>
              <a:t> for music recommendations</a:t>
            </a:r>
          </a:p>
        </p:txBody>
      </p:sp>
      <p:sp>
        <p:nvSpPr>
          <p:cNvPr id="6" name="TextBox 5">
            <a:extLst>
              <a:ext uri="{FF2B5EF4-FFF2-40B4-BE49-F238E27FC236}">
                <a16:creationId xmlns:a16="http://schemas.microsoft.com/office/drawing/2014/main" id="{4C6A92C2-2A2F-A341-B47A-0E78325BFE69}"/>
              </a:ext>
            </a:extLst>
          </p:cNvPr>
          <p:cNvSpPr txBox="1"/>
          <p:nvPr/>
        </p:nvSpPr>
        <p:spPr>
          <a:xfrm>
            <a:off x="838200" y="6334780"/>
            <a:ext cx="10194650" cy="523220"/>
          </a:xfrm>
          <a:prstGeom prst="rect">
            <a:avLst/>
          </a:prstGeom>
          <a:noFill/>
        </p:spPr>
        <p:txBody>
          <a:bodyPr wrap="square" rtlCol="0">
            <a:spAutoFit/>
          </a:bodyPr>
          <a:lstStyle/>
          <a:p>
            <a:r>
              <a:rPr lang="en-HK" sz="1400" dirty="0"/>
              <a:t>[11] Sanjoy Dasgupta, and Yoav Freund, "Random projection trees and low dimensional manifolds," in Proc. of TC. 2008.</a:t>
            </a:r>
          </a:p>
          <a:p>
            <a:r>
              <a:rPr lang="en-HK" sz="1400" dirty="0"/>
              <a:t>[12] https://</a:t>
            </a:r>
            <a:r>
              <a:rPr lang="en-HK" sz="1400" dirty="0" err="1"/>
              <a:t>github.com</a:t>
            </a:r>
            <a:r>
              <a:rPr lang="en-HK" sz="1400" dirty="0"/>
              <a:t>/</a:t>
            </a:r>
            <a:r>
              <a:rPr lang="en-HK" sz="1400" dirty="0" err="1"/>
              <a:t>spotify</a:t>
            </a:r>
            <a:r>
              <a:rPr lang="en-HK" sz="1400" dirty="0"/>
              <a:t>/annoy</a:t>
            </a:r>
          </a:p>
        </p:txBody>
      </p:sp>
    </p:spTree>
    <p:extLst>
      <p:ext uri="{BB962C8B-B14F-4D97-AF65-F5344CB8AC3E}">
        <p14:creationId xmlns:p14="http://schemas.microsoft.com/office/powerpoint/2010/main" val="235446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Tree</a:t>
            </a:r>
          </a:p>
        </p:txBody>
      </p:sp>
      <p:sp>
        <p:nvSpPr>
          <p:cNvPr id="4" name="Content Placeholder 3">
            <a:extLst>
              <a:ext uri="{FF2B5EF4-FFF2-40B4-BE49-F238E27FC236}">
                <a16:creationId xmlns:a16="http://schemas.microsoft.com/office/drawing/2014/main" id="{CA20BCCD-E0B1-9E40-A831-0F876A09AD0E}"/>
              </a:ext>
            </a:extLst>
          </p:cNvPr>
          <p:cNvSpPr>
            <a:spLocks noGrp="1"/>
          </p:cNvSpPr>
          <p:nvPr>
            <p:ph idx="1"/>
          </p:nvPr>
        </p:nvSpPr>
        <p:spPr>
          <a:xfrm>
            <a:off x="838200" y="4912176"/>
            <a:ext cx="9940528" cy="914400"/>
          </a:xfrm>
        </p:spPr>
        <p:txBody>
          <a:bodyPr>
            <a:noAutofit/>
          </a:bodyPr>
          <a:lstStyle/>
          <a:p>
            <a:r>
              <a:rPr lang="en-HK" sz="2400" dirty="0"/>
              <a:t>Idea: Hierarchical k-means tree</a:t>
            </a:r>
          </a:p>
          <a:p>
            <a:pPr lvl="1"/>
            <a:r>
              <a:rPr lang="en-HK" sz="2000" dirty="0"/>
              <a:t>perform k-means clustering recursively</a:t>
            </a:r>
          </a:p>
        </p:txBody>
      </p:sp>
      <p:sp>
        <p:nvSpPr>
          <p:cNvPr id="9" name="Content Placeholder 2">
            <a:extLst>
              <a:ext uri="{FF2B5EF4-FFF2-40B4-BE49-F238E27FC236}">
                <a16:creationId xmlns:a16="http://schemas.microsoft.com/office/drawing/2014/main" id="{338F5E46-E2D3-DF4A-B6AE-4F07517D3878}"/>
              </a:ext>
            </a:extLst>
          </p:cNvPr>
          <p:cNvSpPr txBox="1">
            <a:spLocks/>
          </p:cNvSpPr>
          <p:nvPr/>
        </p:nvSpPr>
        <p:spPr>
          <a:xfrm>
            <a:off x="820350" y="5601230"/>
            <a:ext cx="8415098" cy="630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400" dirty="0">
                <a:solidFill>
                  <a:schemeClr val="bg2">
                    <a:lumMod val="25000"/>
                  </a:schemeClr>
                </a:solidFill>
              </a:rPr>
              <a:t>Drawback:</a:t>
            </a:r>
            <a:r>
              <a:rPr lang="zh-CN" altLang="en-US" sz="2400" dirty="0">
                <a:solidFill>
                  <a:schemeClr val="bg2">
                    <a:lumMod val="25000"/>
                  </a:schemeClr>
                </a:solidFill>
              </a:rPr>
              <a:t> </a:t>
            </a:r>
            <a:r>
              <a:rPr lang="en-US" altLang="zh-CN" sz="2400" dirty="0">
                <a:solidFill>
                  <a:schemeClr val="bg2">
                    <a:lumMod val="25000"/>
                  </a:schemeClr>
                </a:solidFill>
              </a:rPr>
              <a:t>high</a:t>
            </a:r>
            <a:r>
              <a:rPr lang="zh-CN" altLang="en-US" sz="2400" dirty="0">
                <a:solidFill>
                  <a:schemeClr val="bg2">
                    <a:lumMod val="25000"/>
                  </a:schemeClr>
                </a:solidFill>
              </a:rPr>
              <a:t> </a:t>
            </a:r>
            <a:r>
              <a:rPr lang="en-US" altLang="zh-CN" sz="2400" dirty="0">
                <a:solidFill>
                  <a:schemeClr val="bg2">
                    <a:lumMod val="25000"/>
                  </a:schemeClr>
                </a:solidFill>
              </a:rPr>
              <a:t>time</a:t>
            </a:r>
            <a:r>
              <a:rPr lang="zh-CN" altLang="en-US" sz="2400" dirty="0">
                <a:solidFill>
                  <a:schemeClr val="bg2">
                    <a:lumMod val="25000"/>
                  </a:schemeClr>
                </a:solidFill>
              </a:rPr>
              <a:t> </a:t>
            </a:r>
            <a:r>
              <a:rPr lang="en-US" altLang="zh-CN" sz="2400" dirty="0">
                <a:solidFill>
                  <a:schemeClr val="bg2">
                    <a:lumMod val="25000"/>
                  </a:schemeClr>
                </a:solidFill>
              </a:rPr>
              <a:t>cost</a:t>
            </a:r>
            <a:r>
              <a:rPr lang="zh-CN" altLang="en-US" sz="2400" dirty="0">
                <a:solidFill>
                  <a:schemeClr val="bg2">
                    <a:lumMod val="25000"/>
                  </a:schemeClr>
                </a:solidFill>
              </a:rPr>
              <a:t> </a:t>
            </a:r>
            <a:r>
              <a:rPr lang="en-US" altLang="zh-CN" sz="2400" dirty="0">
                <a:solidFill>
                  <a:schemeClr val="bg2">
                    <a:lumMod val="25000"/>
                  </a:schemeClr>
                </a:solidFill>
              </a:rPr>
              <a:t>in</a:t>
            </a:r>
            <a:r>
              <a:rPr lang="zh-CN" altLang="en-US" sz="2400" dirty="0">
                <a:solidFill>
                  <a:schemeClr val="bg2">
                    <a:lumMod val="25000"/>
                  </a:schemeClr>
                </a:solidFill>
              </a:rPr>
              <a:t> </a:t>
            </a:r>
            <a:r>
              <a:rPr lang="en-US" altLang="zh-CN" sz="2400" dirty="0">
                <a:solidFill>
                  <a:schemeClr val="bg2">
                    <a:lumMod val="25000"/>
                  </a:schemeClr>
                </a:solidFill>
              </a:rPr>
              <a:t>tree</a:t>
            </a:r>
            <a:r>
              <a:rPr lang="zh-CN" altLang="en-US" sz="2400" dirty="0">
                <a:solidFill>
                  <a:schemeClr val="bg2">
                    <a:lumMod val="25000"/>
                  </a:schemeClr>
                </a:solidFill>
              </a:rPr>
              <a:t> </a:t>
            </a:r>
            <a:r>
              <a:rPr lang="en-US" altLang="zh-CN" sz="2400" dirty="0">
                <a:solidFill>
                  <a:schemeClr val="bg2">
                    <a:lumMod val="25000"/>
                  </a:schemeClr>
                </a:solidFill>
              </a:rPr>
              <a:t>construction</a:t>
            </a:r>
            <a:r>
              <a:rPr lang="en-US" altLang="zh-CN" sz="2400" baseline="30000" dirty="0">
                <a:solidFill>
                  <a:schemeClr val="bg2">
                    <a:lumMod val="25000"/>
                  </a:schemeClr>
                </a:solidFill>
              </a:rPr>
              <a:t>[13]</a:t>
            </a:r>
            <a:r>
              <a:rPr lang="zh-CN" altLang="en-US" sz="2400" dirty="0">
                <a:solidFill>
                  <a:schemeClr val="bg2">
                    <a:lumMod val="25000"/>
                  </a:schemeClr>
                </a:solidFill>
              </a:rPr>
              <a:t>  </a:t>
            </a:r>
            <a:endParaRPr lang="en-HK" sz="2400" dirty="0">
              <a:solidFill>
                <a:schemeClr val="bg2">
                  <a:lumMod val="25000"/>
                </a:schemeClr>
              </a:solidFill>
            </a:endParaRPr>
          </a:p>
        </p:txBody>
      </p:sp>
      <p:sp>
        <p:nvSpPr>
          <p:cNvPr id="3" name="Oval 2">
            <a:extLst>
              <a:ext uri="{FF2B5EF4-FFF2-40B4-BE49-F238E27FC236}">
                <a16:creationId xmlns:a16="http://schemas.microsoft.com/office/drawing/2014/main" id="{64E28F45-FA45-5D46-BA5F-B11D72BD057F}"/>
              </a:ext>
            </a:extLst>
          </p:cNvPr>
          <p:cNvSpPr/>
          <p:nvPr/>
        </p:nvSpPr>
        <p:spPr>
          <a:xfrm>
            <a:off x="2732710" y="3324220"/>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15" name="Oval 14">
            <a:extLst>
              <a:ext uri="{FF2B5EF4-FFF2-40B4-BE49-F238E27FC236}">
                <a16:creationId xmlns:a16="http://schemas.microsoft.com/office/drawing/2014/main" id="{2D6A82A6-93B9-BE41-9452-C6FC8A61957E}"/>
              </a:ext>
            </a:extLst>
          </p:cNvPr>
          <p:cNvSpPr/>
          <p:nvPr/>
        </p:nvSpPr>
        <p:spPr>
          <a:xfrm>
            <a:off x="3578822" y="3490981"/>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16" name="Oval 15">
            <a:extLst>
              <a:ext uri="{FF2B5EF4-FFF2-40B4-BE49-F238E27FC236}">
                <a16:creationId xmlns:a16="http://schemas.microsoft.com/office/drawing/2014/main" id="{0EA607B7-A68F-BF42-900D-13B0D3F3EE39}"/>
              </a:ext>
            </a:extLst>
          </p:cNvPr>
          <p:cNvSpPr/>
          <p:nvPr/>
        </p:nvSpPr>
        <p:spPr>
          <a:xfrm>
            <a:off x="3157250" y="3276719"/>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17" name="Oval 16">
            <a:extLst>
              <a:ext uri="{FF2B5EF4-FFF2-40B4-BE49-F238E27FC236}">
                <a16:creationId xmlns:a16="http://schemas.microsoft.com/office/drawing/2014/main" id="{CF794527-FBCA-3A4D-9802-21C80D5E3FEA}"/>
              </a:ext>
            </a:extLst>
          </p:cNvPr>
          <p:cNvSpPr/>
          <p:nvPr/>
        </p:nvSpPr>
        <p:spPr>
          <a:xfrm>
            <a:off x="3357150" y="3484320"/>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18" name="Oval 17">
            <a:extLst>
              <a:ext uri="{FF2B5EF4-FFF2-40B4-BE49-F238E27FC236}">
                <a16:creationId xmlns:a16="http://schemas.microsoft.com/office/drawing/2014/main" id="{C6F0881E-FE41-B34B-8A33-2B0E2B535565}"/>
              </a:ext>
            </a:extLst>
          </p:cNvPr>
          <p:cNvSpPr/>
          <p:nvPr/>
        </p:nvSpPr>
        <p:spPr>
          <a:xfrm>
            <a:off x="3509157" y="3819796"/>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19" name="Oval 18">
            <a:extLst>
              <a:ext uri="{FF2B5EF4-FFF2-40B4-BE49-F238E27FC236}">
                <a16:creationId xmlns:a16="http://schemas.microsoft.com/office/drawing/2014/main" id="{A9D910ED-194C-3449-9D2C-9587ABF040EE}"/>
              </a:ext>
            </a:extLst>
          </p:cNvPr>
          <p:cNvSpPr/>
          <p:nvPr/>
        </p:nvSpPr>
        <p:spPr>
          <a:xfrm>
            <a:off x="2970215" y="3064944"/>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20" name="Oval 19">
            <a:extLst>
              <a:ext uri="{FF2B5EF4-FFF2-40B4-BE49-F238E27FC236}">
                <a16:creationId xmlns:a16="http://schemas.microsoft.com/office/drawing/2014/main" id="{2BDC2331-FCEA-7141-A749-11FCBCA7B433}"/>
              </a:ext>
            </a:extLst>
          </p:cNvPr>
          <p:cNvSpPr/>
          <p:nvPr/>
        </p:nvSpPr>
        <p:spPr>
          <a:xfrm>
            <a:off x="3642158" y="3642874"/>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21" name="Oval 20">
            <a:extLst>
              <a:ext uri="{FF2B5EF4-FFF2-40B4-BE49-F238E27FC236}">
                <a16:creationId xmlns:a16="http://schemas.microsoft.com/office/drawing/2014/main" id="{BCFDF194-7BD4-934F-BC15-00320EF97E82}"/>
              </a:ext>
            </a:extLst>
          </p:cNvPr>
          <p:cNvSpPr/>
          <p:nvPr/>
        </p:nvSpPr>
        <p:spPr>
          <a:xfrm>
            <a:off x="2756462" y="3017443"/>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22" name="Oval 21">
            <a:extLst>
              <a:ext uri="{FF2B5EF4-FFF2-40B4-BE49-F238E27FC236}">
                <a16:creationId xmlns:a16="http://schemas.microsoft.com/office/drawing/2014/main" id="{39653BCC-0FFB-5E4F-B33C-7C7406444949}"/>
              </a:ext>
            </a:extLst>
          </p:cNvPr>
          <p:cNvSpPr/>
          <p:nvPr/>
        </p:nvSpPr>
        <p:spPr>
          <a:xfrm>
            <a:off x="5340329" y="2812592"/>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23" name="Oval 22">
            <a:extLst>
              <a:ext uri="{FF2B5EF4-FFF2-40B4-BE49-F238E27FC236}">
                <a16:creationId xmlns:a16="http://schemas.microsoft.com/office/drawing/2014/main" id="{8B5D28FB-85B8-E94A-AFE6-5DA8276329CE}"/>
              </a:ext>
            </a:extLst>
          </p:cNvPr>
          <p:cNvSpPr/>
          <p:nvPr/>
        </p:nvSpPr>
        <p:spPr>
          <a:xfrm>
            <a:off x="2922714" y="3324220"/>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24" name="Oval 23">
            <a:extLst>
              <a:ext uri="{FF2B5EF4-FFF2-40B4-BE49-F238E27FC236}">
                <a16:creationId xmlns:a16="http://schemas.microsoft.com/office/drawing/2014/main" id="{D6214AE4-E042-374C-9A31-B3BAD1E2FF5D}"/>
              </a:ext>
            </a:extLst>
          </p:cNvPr>
          <p:cNvSpPr/>
          <p:nvPr/>
        </p:nvSpPr>
        <p:spPr>
          <a:xfrm>
            <a:off x="3784661" y="3361825"/>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26" name="Oval 25">
            <a:extLst>
              <a:ext uri="{FF2B5EF4-FFF2-40B4-BE49-F238E27FC236}">
                <a16:creationId xmlns:a16="http://schemas.microsoft.com/office/drawing/2014/main" id="{A86951BF-7B3B-2543-AEC6-A398B0ED22EA}"/>
              </a:ext>
            </a:extLst>
          </p:cNvPr>
          <p:cNvSpPr/>
          <p:nvPr/>
        </p:nvSpPr>
        <p:spPr>
          <a:xfrm>
            <a:off x="3832162" y="3724794"/>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27" name="Oval 26">
            <a:extLst>
              <a:ext uri="{FF2B5EF4-FFF2-40B4-BE49-F238E27FC236}">
                <a16:creationId xmlns:a16="http://schemas.microsoft.com/office/drawing/2014/main" id="{D0BC3742-871C-5D4A-8F56-564A58846D55}"/>
              </a:ext>
            </a:extLst>
          </p:cNvPr>
          <p:cNvSpPr/>
          <p:nvPr/>
        </p:nvSpPr>
        <p:spPr>
          <a:xfrm>
            <a:off x="5492729" y="2964992"/>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28" name="Oval 27">
            <a:extLst>
              <a:ext uri="{FF2B5EF4-FFF2-40B4-BE49-F238E27FC236}">
                <a16:creationId xmlns:a16="http://schemas.microsoft.com/office/drawing/2014/main" id="{5EB0D049-FA8F-254F-8DEE-354B33010A2A}"/>
              </a:ext>
            </a:extLst>
          </p:cNvPr>
          <p:cNvSpPr/>
          <p:nvPr/>
        </p:nvSpPr>
        <p:spPr>
          <a:xfrm>
            <a:off x="5245327" y="3074284"/>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29" name="Oval 28">
            <a:extLst>
              <a:ext uri="{FF2B5EF4-FFF2-40B4-BE49-F238E27FC236}">
                <a16:creationId xmlns:a16="http://schemas.microsoft.com/office/drawing/2014/main" id="{979ACA87-5AE1-024B-9CED-2DE5AF193B61}"/>
              </a:ext>
            </a:extLst>
          </p:cNvPr>
          <p:cNvSpPr/>
          <p:nvPr/>
        </p:nvSpPr>
        <p:spPr>
          <a:xfrm>
            <a:off x="5504603" y="2656232"/>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0" name="Oval 29">
            <a:extLst>
              <a:ext uri="{FF2B5EF4-FFF2-40B4-BE49-F238E27FC236}">
                <a16:creationId xmlns:a16="http://schemas.microsoft.com/office/drawing/2014/main" id="{C30B525B-50AE-9F43-89AE-28DBB38C01C4}"/>
              </a:ext>
            </a:extLst>
          </p:cNvPr>
          <p:cNvSpPr/>
          <p:nvPr/>
        </p:nvSpPr>
        <p:spPr>
          <a:xfrm>
            <a:off x="5490748" y="3169504"/>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1" name="Oval 30">
            <a:extLst>
              <a:ext uri="{FF2B5EF4-FFF2-40B4-BE49-F238E27FC236}">
                <a16:creationId xmlns:a16="http://schemas.microsoft.com/office/drawing/2014/main" id="{E4384426-F9F9-2B43-A383-F75D58496EB6}"/>
              </a:ext>
            </a:extLst>
          </p:cNvPr>
          <p:cNvSpPr/>
          <p:nvPr/>
        </p:nvSpPr>
        <p:spPr>
          <a:xfrm>
            <a:off x="6102329" y="3574592"/>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2" name="Oval 31">
            <a:extLst>
              <a:ext uri="{FF2B5EF4-FFF2-40B4-BE49-F238E27FC236}">
                <a16:creationId xmlns:a16="http://schemas.microsoft.com/office/drawing/2014/main" id="{1E52118F-8969-CD4E-ADFA-54945F4D9EDF}"/>
              </a:ext>
            </a:extLst>
          </p:cNvPr>
          <p:cNvSpPr/>
          <p:nvPr/>
        </p:nvSpPr>
        <p:spPr>
          <a:xfrm>
            <a:off x="4190402" y="2152630"/>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3" name="Oval 32">
            <a:extLst>
              <a:ext uri="{FF2B5EF4-FFF2-40B4-BE49-F238E27FC236}">
                <a16:creationId xmlns:a16="http://schemas.microsoft.com/office/drawing/2014/main" id="{50A2BC2E-04C4-144F-A8A1-B1C8315D9A2D}"/>
              </a:ext>
            </a:extLst>
          </p:cNvPr>
          <p:cNvSpPr/>
          <p:nvPr/>
        </p:nvSpPr>
        <p:spPr>
          <a:xfrm>
            <a:off x="5740127" y="2917491"/>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4" name="Oval 33">
            <a:extLst>
              <a:ext uri="{FF2B5EF4-FFF2-40B4-BE49-F238E27FC236}">
                <a16:creationId xmlns:a16="http://schemas.microsoft.com/office/drawing/2014/main" id="{6B5F798F-A3C7-8447-9DB0-B8E7A2BB6020}"/>
              </a:ext>
            </a:extLst>
          </p:cNvPr>
          <p:cNvSpPr/>
          <p:nvPr/>
        </p:nvSpPr>
        <p:spPr>
          <a:xfrm>
            <a:off x="5736169" y="3382606"/>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5" name="Oval 34">
            <a:extLst>
              <a:ext uri="{FF2B5EF4-FFF2-40B4-BE49-F238E27FC236}">
                <a16:creationId xmlns:a16="http://schemas.microsoft.com/office/drawing/2014/main" id="{98CCCC07-265D-D24D-BBE7-96128F30CECF}"/>
              </a:ext>
            </a:extLst>
          </p:cNvPr>
          <p:cNvSpPr/>
          <p:nvPr/>
        </p:nvSpPr>
        <p:spPr>
          <a:xfrm>
            <a:off x="6007327" y="3371721"/>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6" name="Oval 35">
            <a:extLst>
              <a:ext uri="{FF2B5EF4-FFF2-40B4-BE49-F238E27FC236}">
                <a16:creationId xmlns:a16="http://schemas.microsoft.com/office/drawing/2014/main" id="{9FC46B4D-83CF-814C-A1D3-43FE28A82460}"/>
              </a:ext>
            </a:extLst>
          </p:cNvPr>
          <p:cNvSpPr/>
          <p:nvPr/>
        </p:nvSpPr>
        <p:spPr>
          <a:xfrm>
            <a:off x="5645129" y="3117392"/>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7" name="Oval 36">
            <a:extLst>
              <a:ext uri="{FF2B5EF4-FFF2-40B4-BE49-F238E27FC236}">
                <a16:creationId xmlns:a16="http://schemas.microsoft.com/office/drawing/2014/main" id="{5888A679-7642-FB4C-9698-12418692DD26}"/>
              </a:ext>
            </a:extLst>
          </p:cNvPr>
          <p:cNvSpPr/>
          <p:nvPr/>
        </p:nvSpPr>
        <p:spPr>
          <a:xfrm>
            <a:off x="6221087" y="3350608"/>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8" name="Oval 37">
            <a:extLst>
              <a:ext uri="{FF2B5EF4-FFF2-40B4-BE49-F238E27FC236}">
                <a16:creationId xmlns:a16="http://schemas.microsoft.com/office/drawing/2014/main" id="{BD0B2CFA-AE6A-2748-8CF0-6EE122043C97}"/>
              </a:ext>
            </a:extLst>
          </p:cNvPr>
          <p:cNvSpPr/>
          <p:nvPr/>
        </p:nvSpPr>
        <p:spPr>
          <a:xfrm>
            <a:off x="6149830" y="3761187"/>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39" name="Oval 38">
            <a:extLst>
              <a:ext uri="{FF2B5EF4-FFF2-40B4-BE49-F238E27FC236}">
                <a16:creationId xmlns:a16="http://schemas.microsoft.com/office/drawing/2014/main" id="{2C6D36AF-E7E9-3949-ADD2-3E86EEF543FB}"/>
              </a:ext>
            </a:extLst>
          </p:cNvPr>
          <p:cNvSpPr/>
          <p:nvPr/>
        </p:nvSpPr>
        <p:spPr>
          <a:xfrm>
            <a:off x="6102329" y="3574592"/>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40" name="Oval 39">
            <a:extLst>
              <a:ext uri="{FF2B5EF4-FFF2-40B4-BE49-F238E27FC236}">
                <a16:creationId xmlns:a16="http://schemas.microsoft.com/office/drawing/2014/main" id="{5207AE6A-02F4-D24A-AF59-C36E65466961}"/>
              </a:ext>
            </a:extLst>
          </p:cNvPr>
          <p:cNvSpPr/>
          <p:nvPr/>
        </p:nvSpPr>
        <p:spPr>
          <a:xfrm>
            <a:off x="6349731" y="3454848"/>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41" name="Oval 40">
            <a:extLst>
              <a:ext uri="{FF2B5EF4-FFF2-40B4-BE49-F238E27FC236}">
                <a16:creationId xmlns:a16="http://schemas.microsoft.com/office/drawing/2014/main" id="{8FE38D3C-0499-284F-9A85-685BD242376C}"/>
              </a:ext>
            </a:extLst>
          </p:cNvPr>
          <p:cNvSpPr/>
          <p:nvPr/>
        </p:nvSpPr>
        <p:spPr>
          <a:xfrm>
            <a:off x="5809391" y="3640015"/>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42" name="Oval 41">
            <a:extLst>
              <a:ext uri="{FF2B5EF4-FFF2-40B4-BE49-F238E27FC236}">
                <a16:creationId xmlns:a16="http://schemas.microsoft.com/office/drawing/2014/main" id="{6DA932B0-24E3-9845-A56D-BBB4D49F453C}"/>
              </a:ext>
            </a:extLst>
          </p:cNvPr>
          <p:cNvSpPr/>
          <p:nvPr/>
        </p:nvSpPr>
        <p:spPr>
          <a:xfrm>
            <a:off x="6102329" y="3574592"/>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43" name="Oval 42">
            <a:extLst>
              <a:ext uri="{FF2B5EF4-FFF2-40B4-BE49-F238E27FC236}">
                <a16:creationId xmlns:a16="http://schemas.microsoft.com/office/drawing/2014/main" id="{EE66856E-64A4-4D4E-AB31-9A2D36A7AE5D}"/>
              </a:ext>
            </a:extLst>
          </p:cNvPr>
          <p:cNvSpPr/>
          <p:nvPr/>
        </p:nvSpPr>
        <p:spPr>
          <a:xfrm>
            <a:off x="4342802" y="2305030"/>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44" name="Oval 43">
            <a:extLst>
              <a:ext uri="{FF2B5EF4-FFF2-40B4-BE49-F238E27FC236}">
                <a16:creationId xmlns:a16="http://schemas.microsoft.com/office/drawing/2014/main" id="{03CDF063-B5F6-1045-99F9-A79DC1CD2A0B}"/>
              </a:ext>
            </a:extLst>
          </p:cNvPr>
          <p:cNvSpPr/>
          <p:nvPr/>
        </p:nvSpPr>
        <p:spPr>
          <a:xfrm>
            <a:off x="4087483" y="2349888"/>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45" name="Oval 44">
            <a:extLst>
              <a:ext uri="{FF2B5EF4-FFF2-40B4-BE49-F238E27FC236}">
                <a16:creationId xmlns:a16="http://schemas.microsoft.com/office/drawing/2014/main" id="{1FCB1F26-AB04-4340-BAF1-E2A22A8FFFCD}"/>
              </a:ext>
            </a:extLst>
          </p:cNvPr>
          <p:cNvSpPr/>
          <p:nvPr/>
        </p:nvSpPr>
        <p:spPr>
          <a:xfrm>
            <a:off x="4647602" y="2609830"/>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46" name="Oval 45">
            <a:extLst>
              <a:ext uri="{FF2B5EF4-FFF2-40B4-BE49-F238E27FC236}">
                <a16:creationId xmlns:a16="http://schemas.microsoft.com/office/drawing/2014/main" id="{325289E9-CD70-CF49-A677-A6DD72FA62C3}"/>
              </a:ext>
            </a:extLst>
          </p:cNvPr>
          <p:cNvSpPr/>
          <p:nvPr/>
        </p:nvSpPr>
        <p:spPr>
          <a:xfrm>
            <a:off x="4237903" y="2561230"/>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47" name="Oval 46">
            <a:extLst>
              <a:ext uri="{FF2B5EF4-FFF2-40B4-BE49-F238E27FC236}">
                <a16:creationId xmlns:a16="http://schemas.microsoft.com/office/drawing/2014/main" id="{595F0CE1-416F-3546-ADF7-28F530F06E65}"/>
              </a:ext>
            </a:extLst>
          </p:cNvPr>
          <p:cNvSpPr/>
          <p:nvPr/>
        </p:nvSpPr>
        <p:spPr>
          <a:xfrm>
            <a:off x="4495202" y="2457430"/>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sp>
        <p:nvSpPr>
          <p:cNvPr id="48" name="Oval 47">
            <a:extLst>
              <a:ext uri="{FF2B5EF4-FFF2-40B4-BE49-F238E27FC236}">
                <a16:creationId xmlns:a16="http://schemas.microsoft.com/office/drawing/2014/main" id="{CF3E832C-7F0D-9041-8E34-A76BB9D56ED0}"/>
              </a:ext>
            </a:extLst>
          </p:cNvPr>
          <p:cNvSpPr/>
          <p:nvPr/>
        </p:nvSpPr>
        <p:spPr>
          <a:xfrm>
            <a:off x="4532806" y="2116020"/>
            <a:ext cx="95002" cy="95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2">
                  <a:lumMod val="75000"/>
                </a:schemeClr>
              </a:solidFill>
            </a:endParaRPr>
          </a:p>
        </p:txBody>
      </p:sp>
      <p:cxnSp>
        <p:nvCxnSpPr>
          <p:cNvPr id="6" name="Straight Arrow Connector 5">
            <a:extLst>
              <a:ext uri="{FF2B5EF4-FFF2-40B4-BE49-F238E27FC236}">
                <a16:creationId xmlns:a16="http://schemas.microsoft.com/office/drawing/2014/main" id="{EBF3DD39-2405-E84E-B424-AC2ACABD7690}"/>
              </a:ext>
            </a:extLst>
          </p:cNvPr>
          <p:cNvCxnSpPr>
            <a:cxnSpLocks/>
          </p:cNvCxnSpPr>
          <p:nvPr/>
        </p:nvCxnSpPr>
        <p:spPr>
          <a:xfrm>
            <a:off x="2211182" y="4395750"/>
            <a:ext cx="56334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024341C-4EEF-6F4E-B2D7-1254189DA1F3}"/>
              </a:ext>
            </a:extLst>
          </p:cNvPr>
          <p:cNvCxnSpPr/>
          <p:nvPr/>
        </p:nvCxnSpPr>
        <p:spPr>
          <a:xfrm flipV="1">
            <a:off x="2460563" y="1533797"/>
            <a:ext cx="0" cy="32657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5" name="Freeform 2064">
            <a:extLst>
              <a:ext uri="{FF2B5EF4-FFF2-40B4-BE49-F238E27FC236}">
                <a16:creationId xmlns:a16="http://schemas.microsoft.com/office/drawing/2014/main" id="{BD0BA59C-B041-9143-95B4-BD5B26ED6771}"/>
              </a:ext>
            </a:extLst>
          </p:cNvPr>
          <p:cNvSpPr/>
          <p:nvPr/>
        </p:nvSpPr>
        <p:spPr>
          <a:xfrm>
            <a:off x="3927259" y="1942804"/>
            <a:ext cx="1005877" cy="1010285"/>
          </a:xfrm>
          <a:custGeom>
            <a:avLst/>
            <a:gdLst>
              <a:gd name="connsiteX0" fmla="*/ 421481 w 1005877"/>
              <a:gd name="connsiteY0" fmla="*/ 30380 h 1010285"/>
              <a:gd name="connsiteX1" fmla="*/ 53346 w 1005877"/>
              <a:gd name="connsiteY1" fmla="*/ 137258 h 1010285"/>
              <a:gd name="connsiteX2" fmla="*/ 5845 w 1005877"/>
              <a:gd name="connsiteY2" fmla="*/ 303512 h 1010285"/>
              <a:gd name="connsiteX3" fmla="*/ 88972 w 1005877"/>
              <a:gd name="connsiteY3" fmla="*/ 742899 h 1010285"/>
              <a:gd name="connsiteX4" fmla="*/ 563985 w 1005877"/>
              <a:gd name="connsiteY4" fmla="*/ 968531 h 1010285"/>
              <a:gd name="connsiteX5" fmla="*/ 932120 w 1005877"/>
              <a:gd name="connsiteY5" fmla="*/ 968531 h 1010285"/>
              <a:gd name="connsiteX6" fmla="*/ 1003372 w 1005877"/>
              <a:gd name="connsiteY6" fmla="*/ 541019 h 1010285"/>
              <a:gd name="connsiteX7" fmla="*/ 967746 w 1005877"/>
              <a:gd name="connsiteY7" fmla="*/ 256011 h 1010285"/>
              <a:gd name="connsiteX8" fmla="*/ 765865 w 1005877"/>
              <a:gd name="connsiteY8" fmla="*/ 18505 h 1010285"/>
              <a:gd name="connsiteX9" fmla="*/ 492733 w 1005877"/>
              <a:gd name="connsiteY9" fmla="*/ 18505 h 1010285"/>
              <a:gd name="connsiteX10" fmla="*/ 421481 w 1005877"/>
              <a:gd name="connsiteY10" fmla="*/ 30380 h 101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5877" h="1010285">
                <a:moveTo>
                  <a:pt x="421481" y="30380"/>
                </a:moveTo>
                <a:cubicBezTo>
                  <a:pt x="348250" y="50172"/>
                  <a:pt x="122619" y="91736"/>
                  <a:pt x="53346" y="137258"/>
                </a:cubicBezTo>
                <a:cubicBezTo>
                  <a:pt x="-15927" y="182780"/>
                  <a:pt x="-93" y="202572"/>
                  <a:pt x="5845" y="303512"/>
                </a:cubicBezTo>
                <a:cubicBezTo>
                  <a:pt x="11783" y="404452"/>
                  <a:pt x="-4051" y="632063"/>
                  <a:pt x="88972" y="742899"/>
                </a:cubicBezTo>
                <a:cubicBezTo>
                  <a:pt x="181995" y="853735"/>
                  <a:pt x="423460" y="930926"/>
                  <a:pt x="563985" y="968531"/>
                </a:cubicBezTo>
                <a:cubicBezTo>
                  <a:pt x="704510" y="1006136"/>
                  <a:pt x="858889" y="1039783"/>
                  <a:pt x="932120" y="968531"/>
                </a:cubicBezTo>
                <a:cubicBezTo>
                  <a:pt x="1005351" y="897279"/>
                  <a:pt x="997434" y="659772"/>
                  <a:pt x="1003372" y="541019"/>
                </a:cubicBezTo>
                <a:cubicBezTo>
                  <a:pt x="1009310" y="422266"/>
                  <a:pt x="1007330" y="343097"/>
                  <a:pt x="967746" y="256011"/>
                </a:cubicBezTo>
                <a:cubicBezTo>
                  <a:pt x="928162" y="168925"/>
                  <a:pt x="845034" y="58089"/>
                  <a:pt x="765865" y="18505"/>
                </a:cubicBezTo>
                <a:cubicBezTo>
                  <a:pt x="686696" y="-21079"/>
                  <a:pt x="558047" y="14547"/>
                  <a:pt x="492733" y="18505"/>
                </a:cubicBezTo>
                <a:cubicBezTo>
                  <a:pt x="427419" y="22463"/>
                  <a:pt x="494712" y="10588"/>
                  <a:pt x="421481" y="30380"/>
                </a:cubicBezTo>
                <a:close/>
              </a:path>
            </a:pathLst>
          </a:custGeom>
          <a:noFill/>
          <a:ln w="25400">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Freeform 2065">
            <a:extLst>
              <a:ext uri="{FF2B5EF4-FFF2-40B4-BE49-F238E27FC236}">
                <a16:creationId xmlns:a16="http://schemas.microsoft.com/office/drawing/2014/main" id="{A32DB9A6-7244-5545-BD42-3C739855EE21}"/>
              </a:ext>
            </a:extLst>
          </p:cNvPr>
          <p:cNvSpPr/>
          <p:nvPr/>
        </p:nvSpPr>
        <p:spPr>
          <a:xfrm>
            <a:off x="5073031" y="2518902"/>
            <a:ext cx="1600797" cy="1530995"/>
          </a:xfrm>
          <a:custGeom>
            <a:avLst/>
            <a:gdLst>
              <a:gd name="connsiteX0" fmla="*/ 237610 w 1600797"/>
              <a:gd name="connsiteY0" fmla="*/ 154926 h 1530995"/>
              <a:gd name="connsiteX1" fmla="*/ 522618 w 1600797"/>
              <a:gd name="connsiteY1" fmla="*/ 547 h 1530995"/>
              <a:gd name="connsiteX2" fmla="*/ 997631 w 1600797"/>
              <a:gd name="connsiteY2" fmla="*/ 202427 h 1530995"/>
              <a:gd name="connsiteX3" fmla="*/ 1223262 w 1600797"/>
              <a:gd name="connsiteY3" fmla="*/ 629939 h 1530995"/>
              <a:gd name="connsiteX4" fmla="*/ 1579522 w 1600797"/>
              <a:gd name="connsiteY4" fmla="*/ 938698 h 1530995"/>
              <a:gd name="connsiteX5" fmla="*/ 1508270 w 1600797"/>
              <a:gd name="connsiteY5" fmla="*/ 1366209 h 1530995"/>
              <a:gd name="connsiteX6" fmla="*/ 1080758 w 1600797"/>
              <a:gd name="connsiteY6" fmla="*/ 1508713 h 1530995"/>
              <a:gd name="connsiteX7" fmla="*/ 641371 w 1600797"/>
              <a:gd name="connsiteY7" fmla="*/ 1484963 h 1530995"/>
              <a:gd name="connsiteX8" fmla="*/ 439491 w 1600797"/>
              <a:gd name="connsiteY8" fmla="*/ 1081201 h 1530995"/>
              <a:gd name="connsiteX9" fmla="*/ 178234 w 1600797"/>
              <a:gd name="connsiteY9" fmla="*/ 843695 h 1530995"/>
              <a:gd name="connsiteX10" fmla="*/ 104 w 1600797"/>
              <a:gd name="connsiteY10" fmla="*/ 499311 h 1530995"/>
              <a:gd name="connsiteX11" fmla="*/ 237610 w 1600797"/>
              <a:gd name="connsiteY11" fmla="*/ 154926 h 153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797" h="1530995">
                <a:moveTo>
                  <a:pt x="237610" y="154926"/>
                </a:moveTo>
                <a:cubicBezTo>
                  <a:pt x="324696" y="71799"/>
                  <a:pt x="395948" y="-7370"/>
                  <a:pt x="522618" y="547"/>
                </a:cubicBezTo>
                <a:cubicBezTo>
                  <a:pt x="649288" y="8464"/>
                  <a:pt x="880857" y="97528"/>
                  <a:pt x="997631" y="202427"/>
                </a:cubicBezTo>
                <a:cubicBezTo>
                  <a:pt x="1114405" y="307326"/>
                  <a:pt x="1126280" y="507227"/>
                  <a:pt x="1223262" y="629939"/>
                </a:cubicBezTo>
                <a:cubicBezTo>
                  <a:pt x="1320244" y="752651"/>
                  <a:pt x="1532021" y="815986"/>
                  <a:pt x="1579522" y="938698"/>
                </a:cubicBezTo>
                <a:cubicBezTo>
                  <a:pt x="1627023" y="1061410"/>
                  <a:pt x="1591397" y="1271207"/>
                  <a:pt x="1508270" y="1366209"/>
                </a:cubicBezTo>
                <a:cubicBezTo>
                  <a:pt x="1425143" y="1461211"/>
                  <a:pt x="1225241" y="1488921"/>
                  <a:pt x="1080758" y="1508713"/>
                </a:cubicBezTo>
                <a:cubicBezTo>
                  <a:pt x="936275" y="1528505"/>
                  <a:pt x="748249" y="1556215"/>
                  <a:pt x="641371" y="1484963"/>
                </a:cubicBezTo>
                <a:cubicBezTo>
                  <a:pt x="534493" y="1413711"/>
                  <a:pt x="516680" y="1188079"/>
                  <a:pt x="439491" y="1081201"/>
                </a:cubicBezTo>
                <a:cubicBezTo>
                  <a:pt x="362302" y="974323"/>
                  <a:pt x="251465" y="940677"/>
                  <a:pt x="178234" y="843695"/>
                </a:cubicBezTo>
                <a:cubicBezTo>
                  <a:pt x="105003" y="746713"/>
                  <a:pt x="-3854" y="614106"/>
                  <a:pt x="104" y="499311"/>
                </a:cubicBezTo>
                <a:cubicBezTo>
                  <a:pt x="4062" y="384516"/>
                  <a:pt x="150524" y="238053"/>
                  <a:pt x="237610" y="154926"/>
                </a:cubicBezTo>
                <a:close/>
              </a:path>
            </a:pathLst>
          </a:custGeom>
          <a:noFill/>
          <a:ln w="25400">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Freeform 2066">
            <a:extLst>
              <a:ext uri="{FF2B5EF4-FFF2-40B4-BE49-F238E27FC236}">
                <a16:creationId xmlns:a16="http://schemas.microsoft.com/office/drawing/2014/main" id="{EA45DC32-AD3F-C546-89B4-D8545FE49C12}"/>
              </a:ext>
            </a:extLst>
          </p:cNvPr>
          <p:cNvSpPr/>
          <p:nvPr/>
        </p:nvSpPr>
        <p:spPr>
          <a:xfrm>
            <a:off x="2570217" y="2907143"/>
            <a:ext cx="1584950" cy="1171980"/>
          </a:xfrm>
          <a:custGeom>
            <a:avLst/>
            <a:gdLst>
              <a:gd name="connsiteX0" fmla="*/ 674118 w 1584950"/>
              <a:gd name="connsiteY0" fmla="*/ 63568 h 1171980"/>
              <a:gd name="connsiteX1" fmla="*/ 222855 w 1584950"/>
              <a:gd name="connsiteY1" fmla="*/ 4192 h 1171980"/>
              <a:gd name="connsiteX2" fmla="*/ 9100 w 1584950"/>
              <a:gd name="connsiteY2" fmla="*/ 182322 h 1171980"/>
              <a:gd name="connsiteX3" fmla="*/ 68476 w 1584950"/>
              <a:gd name="connsiteY3" fmla="*/ 586083 h 1171980"/>
              <a:gd name="connsiteX4" fmla="*/ 329733 w 1584950"/>
              <a:gd name="connsiteY4" fmla="*/ 681085 h 1171980"/>
              <a:gd name="connsiteX5" fmla="*/ 590990 w 1584950"/>
              <a:gd name="connsiteY5" fmla="*/ 871090 h 1171980"/>
              <a:gd name="connsiteX6" fmla="*/ 792871 w 1584950"/>
              <a:gd name="connsiteY6" fmla="*/ 1144223 h 1171980"/>
              <a:gd name="connsiteX7" fmla="*/ 1149131 w 1584950"/>
              <a:gd name="connsiteY7" fmla="*/ 1156098 h 1171980"/>
              <a:gd name="connsiteX8" fmla="*/ 1564767 w 1584950"/>
              <a:gd name="connsiteY8" fmla="*/ 1084846 h 1171980"/>
              <a:gd name="connsiteX9" fmla="*/ 1517266 w 1584950"/>
              <a:gd name="connsiteY9" fmla="*/ 657335 h 1171980"/>
              <a:gd name="connsiteX10" fmla="*/ 1493515 w 1584950"/>
              <a:gd name="connsiteY10" fmla="*/ 407953 h 1171980"/>
              <a:gd name="connsiteX11" fmla="*/ 1327261 w 1584950"/>
              <a:gd name="connsiteY11" fmla="*/ 312950 h 1171980"/>
              <a:gd name="connsiteX12" fmla="*/ 1042253 w 1584950"/>
              <a:gd name="connsiteY12" fmla="*/ 182322 h 1171980"/>
              <a:gd name="connsiteX13" fmla="*/ 757245 w 1584950"/>
              <a:gd name="connsiteY13" fmla="*/ 146696 h 1171980"/>
              <a:gd name="connsiteX14" fmla="*/ 674118 w 1584950"/>
              <a:gd name="connsiteY14" fmla="*/ 63568 h 11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4950" h="1171980">
                <a:moveTo>
                  <a:pt x="674118" y="63568"/>
                </a:moveTo>
                <a:cubicBezTo>
                  <a:pt x="585053" y="39817"/>
                  <a:pt x="333691" y="-15600"/>
                  <a:pt x="222855" y="4192"/>
                </a:cubicBezTo>
                <a:cubicBezTo>
                  <a:pt x="112019" y="23984"/>
                  <a:pt x="34830" y="85340"/>
                  <a:pt x="9100" y="182322"/>
                </a:cubicBezTo>
                <a:cubicBezTo>
                  <a:pt x="-16630" y="279304"/>
                  <a:pt x="15037" y="502956"/>
                  <a:pt x="68476" y="586083"/>
                </a:cubicBezTo>
                <a:cubicBezTo>
                  <a:pt x="121915" y="669210"/>
                  <a:pt x="242647" y="633584"/>
                  <a:pt x="329733" y="681085"/>
                </a:cubicBezTo>
                <a:cubicBezTo>
                  <a:pt x="416819" y="728586"/>
                  <a:pt x="513800" y="793900"/>
                  <a:pt x="590990" y="871090"/>
                </a:cubicBezTo>
                <a:cubicBezTo>
                  <a:pt x="668180" y="948280"/>
                  <a:pt x="699848" y="1096722"/>
                  <a:pt x="792871" y="1144223"/>
                </a:cubicBezTo>
                <a:cubicBezTo>
                  <a:pt x="885894" y="1191724"/>
                  <a:pt x="1020482" y="1165994"/>
                  <a:pt x="1149131" y="1156098"/>
                </a:cubicBezTo>
                <a:cubicBezTo>
                  <a:pt x="1277780" y="1146202"/>
                  <a:pt x="1503411" y="1167973"/>
                  <a:pt x="1564767" y="1084846"/>
                </a:cubicBezTo>
                <a:cubicBezTo>
                  <a:pt x="1626123" y="1001719"/>
                  <a:pt x="1529141" y="770150"/>
                  <a:pt x="1517266" y="657335"/>
                </a:cubicBezTo>
                <a:cubicBezTo>
                  <a:pt x="1505391" y="544520"/>
                  <a:pt x="1525182" y="465350"/>
                  <a:pt x="1493515" y="407953"/>
                </a:cubicBezTo>
                <a:cubicBezTo>
                  <a:pt x="1461848" y="350556"/>
                  <a:pt x="1402471" y="350555"/>
                  <a:pt x="1327261" y="312950"/>
                </a:cubicBezTo>
                <a:cubicBezTo>
                  <a:pt x="1252051" y="275345"/>
                  <a:pt x="1137256" y="210031"/>
                  <a:pt x="1042253" y="182322"/>
                </a:cubicBezTo>
                <a:cubicBezTo>
                  <a:pt x="947250" y="154613"/>
                  <a:pt x="818601" y="166488"/>
                  <a:pt x="757245" y="146696"/>
                </a:cubicBezTo>
                <a:cubicBezTo>
                  <a:pt x="695889" y="126904"/>
                  <a:pt x="763183" y="87319"/>
                  <a:pt x="674118" y="63568"/>
                </a:cubicBezTo>
                <a:close/>
              </a:path>
            </a:pathLst>
          </a:custGeom>
          <a:noFill/>
          <a:ln w="25400">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Freeform 2067">
            <a:extLst>
              <a:ext uri="{FF2B5EF4-FFF2-40B4-BE49-F238E27FC236}">
                <a16:creationId xmlns:a16="http://schemas.microsoft.com/office/drawing/2014/main" id="{557C46DE-296B-6D40-BDA1-98004D9E8482}"/>
              </a:ext>
            </a:extLst>
          </p:cNvPr>
          <p:cNvSpPr/>
          <p:nvPr/>
        </p:nvSpPr>
        <p:spPr>
          <a:xfrm>
            <a:off x="3668491" y="1685355"/>
            <a:ext cx="3311843" cy="2601494"/>
          </a:xfrm>
          <a:custGeom>
            <a:avLst/>
            <a:gdLst>
              <a:gd name="connsiteX0" fmla="*/ 1760904 w 3311843"/>
              <a:gd name="connsiteY0" fmla="*/ 477834 h 2601494"/>
              <a:gd name="connsiteX1" fmla="*/ 1238389 w 3311843"/>
              <a:gd name="connsiteY1" fmla="*/ 133450 h 2601494"/>
              <a:gd name="connsiteX2" fmla="*/ 656498 w 3311843"/>
              <a:gd name="connsiteY2" fmla="*/ 2821 h 2601494"/>
              <a:gd name="connsiteX3" fmla="*/ 27106 w 3311843"/>
              <a:gd name="connsiteY3" fmla="*/ 240328 h 2601494"/>
              <a:gd name="connsiteX4" fmla="*/ 133984 w 3311843"/>
              <a:gd name="connsiteY4" fmla="*/ 1047850 h 2601494"/>
              <a:gd name="connsiteX5" fmla="*/ 312114 w 3311843"/>
              <a:gd name="connsiteY5" fmla="*/ 1344733 h 2601494"/>
              <a:gd name="connsiteX6" fmla="*/ 1131511 w 3311843"/>
              <a:gd name="connsiteY6" fmla="*/ 1487237 h 2601494"/>
              <a:gd name="connsiteX7" fmla="*/ 1131511 w 3311843"/>
              <a:gd name="connsiteY7" fmla="*/ 1487237 h 2601494"/>
              <a:gd name="connsiteX8" fmla="*/ 1582774 w 3311843"/>
              <a:gd name="connsiteY8" fmla="*/ 2152255 h 2601494"/>
              <a:gd name="connsiteX9" fmla="*/ 2283418 w 3311843"/>
              <a:gd name="connsiteY9" fmla="*/ 2591642 h 2601494"/>
              <a:gd name="connsiteX10" fmla="*/ 3174067 w 3311843"/>
              <a:gd name="connsiteY10" fmla="*/ 2401637 h 2601494"/>
              <a:gd name="connsiteX11" fmla="*/ 3280945 w 3311843"/>
              <a:gd name="connsiteY11" fmla="*/ 1772245 h 2601494"/>
              <a:gd name="connsiteX12" fmla="*/ 2889059 w 3311843"/>
              <a:gd name="connsiteY12" fmla="*/ 1320982 h 2601494"/>
              <a:gd name="connsiteX13" fmla="*/ 2402171 w 3311843"/>
              <a:gd name="connsiteY13" fmla="*/ 739091 h 2601494"/>
              <a:gd name="connsiteX14" fmla="*/ 1867781 w 3311843"/>
              <a:gd name="connsiteY14" fmla="*/ 608463 h 2601494"/>
              <a:gd name="connsiteX15" fmla="*/ 1760904 w 3311843"/>
              <a:gd name="connsiteY15" fmla="*/ 477834 h 260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11843" h="2601494">
                <a:moveTo>
                  <a:pt x="1760904" y="477834"/>
                </a:moveTo>
                <a:cubicBezTo>
                  <a:pt x="1656005" y="398665"/>
                  <a:pt x="1422457" y="212619"/>
                  <a:pt x="1238389" y="133450"/>
                </a:cubicBezTo>
                <a:cubicBezTo>
                  <a:pt x="1054321" y="54281"/>
                  <a:pt x="858378" y="-14992"/>
                  <a:pt x="656498" y="2821"/>
                </a:cubicBezTo>
                <a:cubicBezTo>
                  <a:pt x="454618" y="20634"/>
                  <a:pt x="114192" y="66156"/>
                  <a:pt x="27106" y="240328"/>
                </a:cubicBezTo>
                <a:cubicBezTo>
                  <a:pt x="-59980" y="414499"/>
                  <a:pt x="86483" y="863783"/>
                  <a:pt x="133984" y="1047850"/>
                </a:cubicBezTo>
                <a:cubicBezTo>
                  <a:pt x="181485" y="1231917"/>
                  <a:pt x="145860" y="1271502"/>
                  <a:pt x="312114" y="1344733"/>
                </a:cubicBezTo>
                <a:cubicBezTo>
                  <a:pt x="478368" y="1417964"/>
                  <a:pt x="1131511" y="1487237"/>
                  <a:pt x="1131511" y="1487237"/>
                </a:cubicBezTo>
                <a:lnTo>
                  <a:pt x="1131511" y="1487237"/>
                </a:lnTo>
                <a:cubicBezTo>
                  <a:pt x="1206721" y="1598073"/>
                  <a:pt x="1390790" y="1968188"/>
                  <a:pt x="1582774" y="2152255"/>
                </a:cubicBezTo>
                <a:cubicBezTo>
                  <a:pt x="1774758" y="2336322"/>
                  <a:pt x="2018203" y="2550078"/>
                  <a:pt x="2283418" y="2591642"/>
                </a:cubicBezTo>
                <a:cubicBezTo>
                  <a:pt x="2548633" y="2633206"/>
                  <a:pt x="3007813" y="2538203"/>
                  <a:pt x="3174067" y="2401637"/>
                </a:cubicBezTo>
                <a:cubicBezTo>
                  <a:pt x="3340321" y="2265071"/>
                  <a:pt x="3328446" y="1952354"/>
                  <a:pt x="3280945" y="1772245"/>
                </a:cubicBezTo>
                <a:cubicBezTo>
                  <a:pt x="3233444" y="1592136"/>
                  <a:pt x="3035521" y="1493174"/>
                  <a:pt x="2889059" y="1320982"/>
                </a:cubicBezTo>
                <a:cubicBezTo>
                  <a:pt x="2742597" y="1148790"/>
                  <a:pt x="2572384" y="857844"/>
                  <a:pt x="2402171" y="739091"/>
                </a:cubicBezTo>
                <a:cubicBezTo>
                  <a:pt x="2231958" y="620338"/>
                  <a:pt x="1970700" y="646068"/>
                  <a:pt x="1867781" y="608463"/>
                </a:cubicBezTo>
                <a:cubicBezTo>
                  <a:pt x="1764862" y="570858"/>
                  <a:pt x="1865803" y="557003"/>
                  <a:pt x="1760904" y="477834"/>
                </a:cubicBezTo>
                <a:close/>
              </a:path>
            </a:pathLst>
          </a:custGeom>
          <a:noFill/>
          <a:ln w="25400">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Freeform 2068">
            <a:extLst>
              <a:ext uri="{FF2B5EF4-FFF2-40B4-BE49-F238E27FC236}">
                <a16:creationId xmlns:a16="http://schemas.microsoft.com/office/drawing/2014/main" id="{B7E82672-4814-914D-AC8D-9B283F0F28D3}"/>
              </a:ext>
            </a:extLst>
          </p:cNvPr>
          <p:cNvSpPr/>
          <p:nvPr/>
        </p:nvSpPr>
        <p:spPr>
          <a:xfrm>
            <a:off x="2668147" y="2943935"/>
            <a:ext cx="676072" cy="584917"/>
          </a:xfrm>
          <a:custGeom>
            <a:avLst/>
            <a:gdLst>
              <a:gd name="connsiteX0" fmla="*/ 671190 w 676072"/>
              <a:gd name="connsiteY0" fmla="*/ 288033 h 584917"/>
              <a:gd name="connsiteX1" fmla="*/ 421809 w 676072"/>
              <a:gd name="connsiteY1" fmla="*/ 62402 h 584917"/>
              <a:gd name="connsiteX2" fmla="*/ 101175 w 676072"/>
              <a:gd name="connsiteY2" fmla="*/ 3026 h 584917"/>
              <a:gd name="connsiteX3" fmla="*/ 6172 w 676072"/>
              <a:gd name="connsiteY3" fmla="*/ 133654 h 584917"/>
              <a:gd name="connsiteX4" fmla="*/ 41798 w 676072"/>
              <a:gd name="connsiteY4" fmla="*/ 489914 h 584917"/>
              <a:gd name="connsiteX5" fmla="*/ 303055 w 676072"/>
              <a:gd name="connsiteY5" fmla="*/ 584917 h 584917"/>
              <a:gd name="connsiteX6" fmla="*/ 564312 w 676072"/>
              <a:gd name="connsiteY6" fmla="*/ 489914 h 584917"/>
              <a:gd name="connsiteX7" fmla="*/ 671190 w 676072"/>
              <a:gd name="connsiteY7" fmla="*/ 288033 h 5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072" h="584917">
                <a:moveTo>
                  <a:pt x="671190" y="288033"/>
                </a:moveTo>
                <a:cubicBezTo>
                  <a:pt x="647439" y="216781"/>
                  <a:pt x="516811" y="109903"/>
                  <a:pt x="421809" y="62402"/>
                </a:cubicBezTo>
                <a:cubicBezTo>
                  <a:pt x="326807" y="14901"/>
                  <a:pt x="170448" y="-8849"/>
                  <a:pt x="101175" y="3026"/>
                </a:cubicBezTo>
                <a:cubicBezTo>
                  <a:pt x="31902" y="14901"/>
                  <a:pt x="16068" y="52506"/>
                  <a:pt x="6172" y="133654"/>
                </a:cubicBezTo>
                <a:cubicBezTo>
                  <a:pt x="-3724" y="214802"/>
                  <a:pt x="-7683" y="414704"/>
                  <a:pt x="41798" y="489914"/>
                </a:cubicBezTo>
                <a:cubicBezTo>
                  <a:pt x="91278" y="565125"/>
                  <a:pt x="215969" y="584917"/>
                  <a:pt x="303055" y="584917"/>
                </a:cubicBezTo>
                <a:cubicBezTo>
                  <a:pt x="390141" y="584917"/>
                  <a:pt x="500977" y="537415"/>
                  <a:pt x="564312" y="489914"/>
                </a:cubicBezTo>
                <a:cubicBezTo>
                  <a:pt x="627647" y="442413"/>
                  <a:pt x="694941" y="359285"/>
                  <a:pt x="671190" y="288033"/>
                </a:cubicBezTo>
                <a:close/>
              </a:path>
            </a:pathLst>
          </a:custGeom>
          <a:noFill/>
          <a:ln w="25400">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2069">
            <a:extLst>
              <a:ext uri="{FF2B5EF4-FFF2-40B4-BE49-F238E27FC236}">
                <a16:creationId xmlns:a16="http://schemas.microsoft.com/office/drawing/2014/main" id="{FD13E253-8C0C-2F41-9C5F-46DB191094D7}"/>
              </a:ext>
            </a:extLst>
          </p:cNvPr>
          <p:cNvSpPr/>
          <p:nvPr/>
        </p:nvSpPr>
        <p:spPr>
          <a:xfrm>
            <a:off x="3272831" y="3305125"/>
            <a:ext cx="738611" cy="739838"/>
          </a:xfrm>
          <a:custGeom>
            <a:avLst/>
            <a:gdLst>
              <a:gd name="connsiteX0" fmla="*/ 315888 w 738611"/>
              <a:gd name="connsiteY0" fmla="*/ 9971 h 739838"/>
              <a:gd name="connsiteX1" fmla="*/ 19005 w 738611"/>
              <a:gd name="connsiteY1" fmla="*/ 199976 h 739838"/>
              <a:gd name="connsiteX2" fmla="*/ 54631 w 738611"/>
              <a:gd name="connsiteY2" fmla="*/ 508734 h 739838"/>
              <a:gd name="connsiteX3" fmla="*/ 256512 w 738611"/>
              <a:gd name="connsiteY3" fmla="*/ 734365 h 739838"/>
              <a:gd name="connsiteX4" fmla="*/ 624647 w 738611"/>
              <a:gd name="connsiteY4" fmla="*/ 639363 h 739838"/>
              <a:gd name="connsiteX5" fmla="*/ 731525 w 738611"/>
              <a:gd name="connsiteY5" fmla="*/ 306854 h 739838"/>
              <a:gd name="connsiteX6" fmla="*/ 684023 w 738611"/>
              <a:gd name="connsiteY6" fmla="*/ 57472 h 739838"/>
              <a:gd name="connsiteX7" fmla="*/ 315888 w 738611"/>
              <a:gd name="connsiteY7" fmla="*/ 9971 h 73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1" h="739838">
                <a:moveTo>
                  <a:pt x="315888" y="9971"/>
                </a:moveTo>
                <a:cubicBezTo>
                  <a:pt x="205052" y="33722"/>
                  <a:pt x="62548" y="116849"/>
                  <a:pt x="19005" y="199976"/>
                </a:cubicBezTo>
                <a:cubicBezTo>
                  <a:pt x="-24538" y="283103"/>
                  <a:pt x="15047" y="419669"/>
                  <a:pt x="54631" y="508734"/>
                </a:cubicBezTo>
                <a:cubicBezTo>
                  <a:pt x="94215" y="597799"/>
                  <a:pt x="161509" y="712594"/>
                  <a:pt x="256512" y="734365"/>
                </a:cubicBezTo>
                <a:cubicBezTo>
                  <a:pt x="351515" y="756136"/>
                  <a:pt x="545478" y="710615"/>
                  <a:pt x="624647" y="639363"/>
                </a:cubicBezTo>
                <a:cubicBezTo>
                  <a:pt x="703816" y="568111"/>
                  <a:pt x="721629" y="403836"/>
                  <a:pt x="731525" y="306854"/>
                </a:cubicBezTo>
                <a:cubicBezTo>
                  <a:pt x="741421" y="209872"/>
                  <a:pt x="751316" y="108932"/>
                  <a:pt x="684023" y="57472"/>
                </a:cubicBezTo>
                <a:cubicBezTo>
                  <a:pt x="616730" y="6012"/>
                  <a:pt x="426724" y="-13780"/>
                  <a:pt x="315888" y="9971"/>
                </a:cubicBezTo>
                <a:close/>
              </a:path>
            </a:pathLst>
          </a:custGeom>
          <a:noFill/>
          <a:ln w="25400">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Freeform 2070">
            <a:extLst>
              <a:ext uri="{FF2B5EF4-FFF2-40B4-BE49-F238E27FC236}">
                <a16:creationId xmlns:a16="http://schemas.microsoft.com/office/drawing/2014/main" id="{5257A6AF-9E2E-AE47-81A5-E901DA76EDB6}"/>
              </a:ext>
            </a:extLst>
          </p:cNvPr>
          <p:cNvSpPr/>
          <p:nvPr/>
        </p:nvSpPr>
        <p:spPr>
          <a:xfrm>
            <a:off x="5201836" y="2566311"/>
            <a:ext cx="685602" cy="786200"/>
          </a:xfrm>
          <a:custGeom>
            <a:avLst/>
            <a:gdLst>
              <a:gd name="connsiteX0" fmla="*/ 619444 w 685602"/>
              <a:gd name="connsiteY0" fmla="*/ 250021 h 786200"/>
              <a:gd name="connsiteX1" fmla="*/ 370062 w 685602"/>
              <a:gd name="connsiteY1" fmla="*/ 639 h 786200"/>
              <a:gd name="connsiteX2" fmla="*/ 132556 w 685602"/>
              <a:gd name="connsiteY2" fmla="*/ 190644 h 786200"/>
              <a:gd name="connsiteX3" fmla="*/ 1927 w 685602"/>
              <a:gd name="connsiteY3" fmla="*/ 558779 h 786200"/>
              <a:gd name="connsiteX4" fmla="*/ 227559 w 685602"/>
              <a:gd name="connsiteY4" fmla="*/ 772535 h 786200"/>
              <a:gd name="connsiteX5" fmla="*/ 524442 w 685602"/>
              <a:gd name="connsiteY5" fmla="*/ 736909 h 786200"/>
              <a:gd name="connsiteX6" fmla="*/ 666946 w 685602"/>
              <a:gd name="connsiteY6" fmla="*/ 511278 h 786200"/>
              <a:gd name="connsiteX7" fmla="*/ 678821 w 685602"/>
              <a:gd name="connsiteY7" fmla="*/ 297522 h 786200"/>
              <a:gd name="connsiteX8" fmla="*/ 619444 w 685602"/>
              <a:gd name="connsiteY8" fmla="*/ 250021 h 7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602" h="786200">
                <a:moveTo>
                  <a:pt x="619444" y="250021"/>
                </a:moveTo>
                <a:cubicBezTo>
                  <a:pt x="567984" y="200541"/>
                  <a:pt x="451210" y="10535"/>
                  <a:pt x="370062" y="639"/>
                </a:cubicBezTo>
                <a:cubicBezTo>
                  <a:pt x="288914" y="-9257"/>
                  <a:pt x="193912" y="97621"/>
                  <a:pt x="132556" y="190644"/>
                </a:cubicBezTo>
                <a:cubicBezTo>
                  <a:pt x="71200" y="283667"/>
                  <a:pt x="-13907" y="461797"/>
                  <a:pt x="1927" y="558779"/>
                </a:cubicBezTo>
                <a:cubicBezTo>
                  <a:pt x="17761" y="655761"/>
                  <a:pt x="140473" y="742847"/>
                  <a:pt x="227559" y="772535"/>
                </a:cubicBezTo>
                <a:cubicBezTo>
                  <a:pt x="314645" y="802223"/>
                  <a:pt x="451211" y="780452"/>
                  <a:pt x="524442" y="736909"/>
                </a:cubicBezTo>
                <a:cubicBezTo>
                  <a:pt x="597673" y="693366"/>
                  <a:pt x="641216" y="584509"/>
                  <a:pt x="666946" y="511278"/>
                </a:cubicBezTo>
                <a:cubicBezTo>
                  <a:pt x="692676" y="438047"/>
                  <a:pt x="686738" y="347003"/>
                  <a:pt x="678821" y="297522"/>
                </a:cubicBezTo>
                <a:cubicBezTo>
                  <a:pt x="670904" y="248041"/>
                  <a:pt x="670904" y="299501"/>
                  <a:pt x="619444" y="250021"/>
                </a:cubicBezTo>
                <a:close/>
              </a:path>
            </a:pathLst>
          </a:cu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2072">
            <a:extLst>
              <a:ext uri="{FF2B5EF4-FFF2-40B4-BE49-F238E27FC236}">
                <a16:creationId xmlns:a16="http://schemas.microsoft.com/office/drawing/2014/main" id="{13E3D8AA-63BE-3449-8745-4C2A64219537}"/>
              </a:ext>
            </a:extLst>
          </p:cNvPr>
          <p:cNvSpPr/>
          <p:nvPr/>
        </p:nvSpPr>
        <p:spPr>
          <a:xfrm>
            <a:off x="5657111" y="3268399"/>
            <a:ext cx="883758" cy="655777"/>
          </a:xfrm>
          <a:custGeom>
            <a:avLst/>
            <a:gdLst>
              <a:gd name="connsiteX0" fmla="*/ 162190 w 883758"/>
              <a:gd name="connsiteY0" fmla="*/ 43728 h 655777"/>
              <a:gd name="connsiteX1" fmla="*/ 445219 w 883758"/>
              <a:gd name="connsiteY1" fmla="*/ 54614 h 655777"/>
              <a:gd name="connsiteX2" fmla="*/ 564961 w 883758"/>
              <a:gd name="connsiteY2" fmla="*/ 185 h 655777"/>
              <a:gd name="connsiteX3" fmla="*/ 804447 w 883758"/>
              <a:gd name="connsiteY3" fmla="*/ 76385 h 655777"/>
              <a:gd name="connsiteX4" fmla="*/ 880647 w 883758"/>
              <a:gd name="connsiteY4" fmla="*/ 283214 h 655777"/>
              <a:gd name="connsiteX5" fmla="*/ 717361 w 883758"/>
              <a:gd name="connsiteY5" fmla="*/ 577128 h 655777"/>
              <a:gd name="connsiteX6" fmla="*/ 390790 w 883758"/>
              <a:gd name="connsiteY6" fmla="*/ 653328 h 655777"/>
              <a:gd name="connsiteX7" fmla="*/ 129533 w 883758"/>
              <a:gd name="connsiteY7" fmla="*/ 511814 h 655777"/>
              <a:gd name="connsiteX8" fmla="*/ 9790 w 883758"/>
              <a:gd name="connsiteY8" fmla="*/ 261442 h 655777"/>
              <a:gd name="connsiteX9" fmla="*/ 20676 w 883758"/>
              <a:gd name="connsiteY9" fmla="*/ 119928 h 655777"/>
              <a:gd name="connsiteX10" fmla="*/ 162190 w 883758"/>
              <a:gd name="connsiteY10" fmla="*/ 43728 h 65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3758" h="655777">
                <a:moveTo>
                  <a:pt x="162190" y="43728"/>
                </a:moveTo>
                <a:cubicBezTo>
                  <a:pt x="232947" y="32842"/>
                  <a:pt x="378091" y="61871"/>
                  <a:pt x="445219" y="54614"/>
                </a:cubicBezTo>
                <a:cubicBezTo>
                  <a:pt x="512347" y="47357"/>
                  <a:pt x="505090" y="-3443"/>
                  <a:pt x="564961" y="185"/>
                </a:cubicBezTo>
                <a:cubicBezTo>
                  <a:pt x="624832" y="3813"/>
                  <a:pt x="751833" y="29214"/>
                  <a:pt x="804447" y="76385"/>
                </a:cubicBezTo>
                <a:cubicBezTo>
                  <a:pt x="857061" y="123556"/>
                  <a:pt x="895161" y="199757"/>
                  <a:pt x="880647" y="283214"/>
                </a:cubicBezTo>
                <a:cubicBezTo>
                  <a:pt x="866133" y="366671"/>
                  <a:pt x="799004" y="515442"/>
                  <a:pt x="717361" y="577128"/>
                </a:cubicBezTo>
                <a:cubicBezTo>
                  <a:pt x="635718" y="638814"/>
                  <a:pt x="488761" y="664214"/>
                  <a:pt x="390790" y="653328"/>
                </a:cubicBezTo>
                <a:cubicBezTo>
                  <a:pt x="292819" y="642442"/>
                  <a:pt x="193033" y="577128"/>
                  <a:pt x="129533" y="511814"/>
                </a:cubicBezTo>
                <a:cubicBezTo>
                  <a:pt x="66033" y="446500"/>
                  <a:pt x="27933" y="326756"/>
                  <a:pt x="9790" y="261442"/>
                </a:cubicBezTo>
                <a:cubicBezTo>
                  <a:pt x="-8353" y="196128"/>
                  <a:pt x="719" y="154399"/>
                  <a:pt x="20676" y="119928"/>
                </a:cubicBezTo>
                <a:cubicBezTo>
                  <a:pt x="40633" y="85457"/>
                  <a:pt x="91433" y="54614"/>
                  <a:pt x="162190" y="43728"/>
                </a:cubicBezTo>
                <a:close/>
              </a:path>
            </a:pathLst>
          </a:cu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75" name="TextBox 2074">
                <a:extLst>
                  <a:ext uri="{FF2B5EF4-FFF2-40B4-BE49-F238E27FC236}">
                    <a16:creationId xmlns:a16="http://schemas.microsoft.com/office/drawing/2014/main" id="{ADCD2CD2-C257-8F41-9937-22FB0C9D12DD}"/>
                  </a:ext>
                </a:extLst>
              </p:cNvPr>
              <p:cNvSpPr txBox="1"/>
              <p:nvPr/>
            </p:nvSpPr>
            <p:spPr>
              <a:xfrm>
                <a:off x="8078608" y="3124318"/>
                <a:ext cx="21055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i="1">
                          <a:latin typeface="Cambria Math" panose="02040503050406030204" pitchFamily="18" charset="0"/>
                        </a:rPr>
                        <m:t>k</m:t>
                      </m:r>
                      <m:r>
                        <a:rPr lang="en-US" sz="2400" b="0" i="1" smtClean="0">
                          <a:latin typeface="Cambria Math" panose="02040503050406030204" pitchFamily="18" charset="0"/>
                        </a:rPr>
                        <m:t>=2</m:t>
                      </m:r>
                    </m:oMath>
                  </m:oMathPara>
                </a14:m>
                <a:endParaRPr lang="en-US" sz="2400" dirty="0"/>
              </a:p>
            </p:txBody>
          </p:sp>
        </mc:Choice>
        <mc:Fallback xmlns="">
          <p:sp>
            <p:nvSpPr>
              <p:cNvPr id="2075" name="TextBox 2074">
                <a:extLst>
                  <a:ext uri="{FF2B5EF4-FFF2-40B4-BE49-F238E27FC236}">
                    <a16:creationId xmlns:a16="http://schemas.microsoft.com/office/drawing/2014/main" id="{ADCD2CD2-C257-8F41-9937-22FB0C9D12DD}"/>
                  </a:ext>
                </a:extLst>
              </p:cNvPr>
              <p:cNvSpPr txBox="1">
                <a:spLocks noRot="1" noChangeAspect="1" noMove="1" noResize="1" noEditPoints="1" noAdjustHandles="1" noChangeArrowheads="1" noChangeShapeType="1" noTextEdit="1"/>
              </p:cNvSpPr>
              <p:nvPr/>
            </p:nvSpPr>
            <p:spPr>
              <a:xfrm>
                <a:off x="8078608" y="3124318"/>
                <a:ext cx="2105526" cy="461665"/>
              </a:xfrm>
              <a:prstGeom prst="rect">
                <a:avLst/>
              </a:prstGeom>
              <a:blipFill>
                <a:blip r:embed="rId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5E475A57-8C7E-A449-9B1A-DEC2AC669A63}"/>
              </a:ext>
            </a:extLst>
          </p:cNvPr>
          <p:cNvSpPr txBox="1"/>
          <p:nvPr/>
        </p:nvSpPr>
        <p:spPr>
          <a:xfrm>
            <a:off x="838200" y="6348361"/>
            <a:ext cx="10194650" cy="523220"/>
          </a:xfrm>
          <a:prstGeom prst="rect">
            <a:avLst/>
          </a:prstGeom>
          <a:noFill/>
        </p:spPr>
        <p:txBody>
          <a:bodyPr wrap="square" rtlCol="0">
            <a:spAutoFit/>
          </a:bodyPr>
          <a:lstStyle/>
          <a:p>
            <a:r>
              <a:rPr lang="en-HK" sz="1400" dirty="0"/>
              <a:t>[13] Muja, Marius, and David G. Lowe. "Fast approximate nearest </a:t>
            </a:r>
            <a:r>
              <a:rPr lang="en-HK" sz="1400" dirty="0" err="1"/>
              <a:t>neighbors</a:t>
            </a:r>
            <a:r>
              <a:rPr lang="en-HK" sz="1400" dirty="0"/>
              <a:t> with automatic algorithm configuration." VISAPP (1)2.331-340 (2009): 2.</a:t>
            </a:r>
          </a:p>
        </p:txBody>
      </p:sp>
    </p:spTree>
    <p:extLst>
      <p:ext uri="{BB962C8B-B14F-4D97-AF65-F5344CB8AC3E}">
        <p14:creationId xmlns:p14="http://schemas.microsoft.com/office/powerpoint/2010/main" val="217167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HK" altLang="zh-CN" b="1" dirty="0">
                <a:solidFill>
                  <a:schemeClr val="accent4">
                    <a:lumMod val="50000"/>
                  </a:schemeClr>
                </a:solidFill>
              </a:rPr>
              <a:t>Problem</a:t>
            </a:r>
            <a:r>
              <a:rPr lang="zh-CN" altLang="en-US" b="1" dirty="0">
                <a:solidFill>
                  <a:schemeClr val="accent4">
                    <a:lumMod val="50000"/>
                  </a:schemeClr>
                </a:solidFill>
              </a:rPr>
              <a:t> </a:t>
            </a:r>
            <a:r>
              <a:rPr lang="en-US" altLang="zh-CN" b="1" dirty="0">
                <a:solidFill>
                  <a:schemeClr val="accent4">
                    <a:lumMod val="50000"/>
                  </a:schemeClr>
                </a:solidFill>
              </a:rPr>
              <a:t>definition</a:t>
            </a:r>
            <a:endParaRPr lang="en-US" b="1" dirty="0">
              <a:solidFill>
                <a:schemeClr val="accent4">
                  <a:lumMod val="50000"/>
                </a:schemeClr>
              </a:solidFill>
            </a:endParaRPr>
          </a:p>
        </p:txBody>
      </p:sp>
      <p:sp>
        <p:nvSpPr>
          <p:cNvPr id="4" name="AutoShape 2" descr="How does Spotify&amp;#39;s recommendation system work?">
            <a:extLst>
              <a:ext uri="{FF2B5EF4-FFF2-40B4-BE49-F238E27FC236}">
                <a16:creationId xmlns:a16="http://schemas.microsoft.com/office/drawing/2014/main" id="{258280D6-DD19-8541-B491-78EB696B3CDF}"/>
              </a:ext>
            </a:extLst>
          </p:cNvPr>
          <p:cNvSpPr>
            <a:spLocks noChangeAspect="1" noChangeArrowheads="1"/>
          </p:cNvSpPr>
          <p:nvPr/>
        </p:nvSpPr>
        <p:spPr bwMode="auto">
          <a:xfrm>
            <a:off x="3595815" y="38339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 name="Straight Arrow Connector 9">
            <a:extLst>
              <a:ext uri="{FF2B5EF4-FFF2-40B4-BE49-F238E27FC236}">
                <a16:creationId xmlns:a16="http://schemas.microsoft.com/office/drawing/2014/main" id="{39F7ADC6-397F-8847-A46C-186070D81D09}"/>
              </a:ext>
            </a:extLst>
          </p:cNvPr>
          <p:cNvCxnSpPr/>
          <p:nvPr/>
        </p:nvCxnSpPr>
        <p:spPr>
          <a:xfrm>
            <a:off x="799938" y="5419756"/>
            <a:ext cx="68914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3148DBA-AE6F-A347-80D5-17DDCA531840}"/>
              </a:ext>
            </a:extLst>
          </p:cNvPr>
          <p:cNvCxnSpPr/>
          <p:nvPr/>
        </p:nvCxnSpPr>
        <p:spPr>
          <a:xfrm flipV="1">
            <a:off x="1383996" y="1538289"/>
            <a:ext cx="0" cy="45845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95394D4-4499-6A46-9AF4-4D1C02A076C1}"/>
              </a:ext>
            </a:extLst>
          </p:cNvPr>
          <p:cNvSpPr/>
          <p:nvPr/>
        </p:nvSpPr>
        <p:spPr>
          <a:xfrm>
            <a:off x="1482810" y="259623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A282831-D37D-2543-9439-45846EE3BBDA}"/>
              </a:ext>
            </a:extLst>
          </p:cNvPr>
          <p:cNvSpPr/>
          <p:nvPr/>
        </p:nvSpPr>
        <p:spPr>
          <a:xfrm>
            <a:off x="2747319" y="318010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00DDF9-3E96-DB4B-B97F-53C4208AD886}"/>
              </a:ext>
            </a:extLst>
          </p:cNvPr>
          <p:cNvSpPr/>
          <p:nvPr/>
        </p:nvSpPr>
        <p:spPr>
          <a:xfrm>
            <a:off x="2125321" y="368776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338AA0-1EB6-2546-A3D8-976707EE7B85}"/>
              </a:ext>
            </a:extLst>
          </p:cNvPr>
          <p:cNvSpPr/>
          <p:nvPr/>
        </p:nvSpPr>
        <p:spPr>
          <a:xfrm>
            <a:off x="2236512" y="2929812"/>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3F0C3B-7EE9-3A44-8353-96D8F03BC2D1}"/>
              </a:ext>
            </a:extLst>
          </p:cNvPr>
          <p:cNvSpPr/>
          <p:nvPr/>
        </p:nvSpPr>
        <p:spPr>
          <a:xfrm>
            <a:off x="2514480" y="412545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945EC2F-435D-7945-A1A0-8C44AD81DC73}"/>
              </a:ext>
            </a:extLst>
          </p:cNvPr>
          <p:cNvSpPr/>
          <p:nvPr/>
        </p:nvSpPr>
        <p:spPr>
          <a:xfrm>
            <a:off x="1392235" y="340251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53FD4F0-454A-A94E-BDDB-BD25DB7B17D2}"/>
              </a:ext>
            </a:extLst>
          </p:cNvPr>
          <p:cNvSpPr/>
          <p:nvPr/>
        </p:nvSpPr>
        <p:spPr>
          <a:xfrm>
            <a:off x="3377571" y="256734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7B0C77-E919-3047-AE9C-2DC007FB280A}"/>
              </a:ext>
            </a:extLst>
          </p:cNvPr>
          <p:cNvSpPr/>
          <p:nvPr/>
        </p:nvSpPr>
        <p:spPr>
          <a:xfrm>
            <a:off x="3155189" y="482052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82AA1-0DDD-8644-873C-96B0B9560AB2}"/>
              </a:ext>
            </a:extLst>
          </p:cNvPr>
          <p:cNvSpPr/>
          <p:nvPr/>
        </p:nvSpPr>
        <p:spPr>
          <a:xfrm>
            <a:off x="1806224" y="491725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4AD61CB-10D8-964D-BC10-C97082EAE3C9}"/>
              </a:ext>
            </a:extLst>
          </p:cNvPr>
          <p:cNvSpPr/>
          <p:nvPr/>
        </p:nvSpPr>
        <p:spPr>
          <a:xfrm>
            <a:off x="2636128" y="459912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78967EB-5D35-FD42-945F-6C163FBE6FCD}"/>
              </a:ext>
            </a:extLst>
          </p:cNvPr>
          <p:cNvSpPr/>
          <p:nvPr/>
        </p:nvSpPr>
        <p:spPr>
          <a:xfrm>
            <a:off x="5356634" y="315121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2DB4EAC-C9A4-A84A-9135-8274FB024B1D}"/>
              </a:ext>
            </a:extLst>
          </p:cNvPr>
          <p:cNvSpPr/>
          <p:nvPr/>
        </p:nvSpPr>
        <p:spPr>
          <a:xfrm>
            <a:off x="4920109" y="3566674"/>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622850-3D73-3442-9832-77E0FC38046C}"/>
              </a:ext>
            </a:extLst>
          </p:cNvPr>
          <p:cNvSpPr/>
          <p:nvPr/>
        </p:nvSpPr>
        <p:spPr>
          <a:xfrm>
            <a:off x="5107522" y="2095662"/>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A60478-5BEA-2540-816E-19603288BCFD}"/>
              </a:ext>
            </a:extLst>
          </p:cNvPr>
          <p:cNvSpPr/>
          <p:nvPr/>
        </p:nvSpPr>
        <p:spPr>
          <a:xfrm>
            <a:off x="5568857" y="423666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9292037-D83C-EA4A-9F0D-403D156C953E}"/>
              </a:ext>
            </a:extLst>
          </p:cNvPr>
          <p:cNvSpPr/>
          <p:nvPr/>
        </p:nvSpPr>
        <p:spPr>
          <a:xfrm>
            <a:off x="5614245" y="374357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3B3A241-3154-8847-ADDB-D566163A86B0}"/>
              </a:ext>
            </a:extLst>
          </p:cNvPr>
          <p:cNvSpPr/>
          <p:nvPr/>
        </p:nvSpPr>
        <p:spPr>
          <a:xfrm>
            <a:off x="4965497" y="4412338"/>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60A26BC-6668-3B4D-9134-5A495E135BDC}"/>
              </a:ext>
            </a:extLst>
          </p:cNvPr>
          <p:cNvSpPr/>
          <p:nvPr/>
        </p:nvSpPr>
        <p:spPr>
          <a:xfrm>
            <a:off x="6154733" y="483081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13BA9D8-67B2-6048-B1D6-DBD661FA7CBF}"/>
              </a:ext>
            </a:extLst>
          </p:cNvPr>
          <p:cNvSpPr/>
          <p:nvPr/>
        </p:nvSpPr>
        <p:spPr>
          <a:xfrm>
            <a:off x="4023283" y="306254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4AB9ACB-55B3-7D40-A79D-FCEB1994196D}"/>
                  </a:ext>
                </a:extLst>
              </p:cNvPr>
              <p:cNvSpPr txBox="1"/>
              <p:nvPr/>
            </p:nvSpPr>
            <p:spPr>
              <a:xfrm>
                <a:off x="7105096" y="2610179"/>
                <a:ext cx="4864464" cy="954107"/>
              </a:xfrm>
              <a:prstGeom prst="rect">
                <a:avLst/>
              </a:prstGeom>
              <a:noFill/>
            </p:spPr>
            <p:txBody>
              <a:bodyPr wrap="square" rtlCol="0">
                <a:spAutoFit/>
              </a:bodyPr>
              <a:lstStyle/>
              <a:p>
                <a:r>
                  <a:rPr lang="en-US" sz="2800" dirty="0">
                    <a:solidFill>
                      <a:srgbClr val="7030A0"/>
                    </a:solidFill>
                  </a:rPr>
                  <a:t>Task: Given a query </a:t>
                </a:r>
                <a14:m>
                  <m:oMath xmlns:m="http://schemas.openxmlformats.org/officeDocument/2006/math">
                    <m:r>
                      <a:rPr lang="en-US" sz="2800" b="0" i="1" smtClean="0">
                        <a:solidFill>
                          <a:srgbClr val="7030A0"/>
                        </a:solidFill>
                        <a:latin typeface="Cambria Math" panose="02040503050406030204" pitchFamily="18" charset="0"/>
                      </a:rPr>
                      <m:t>𝑞</m:t>
                    </m:r>
                  </m:oMath>
                </a14:m>
                <a:r>
                  <a:rPr lang="en-US" sz="2800" dirty="0">
                    <a:solidFill>
                      <a:srgbClr val="7030A0"/>
                    </a:solidFill>
                  </a:rPr>
                  <a:t>,</a:t>
                </a:r>
              </a:p>
              <a:p>
                <a:r>
                  <a:rPr lang="en-US" sz="2800" dirty="0">
                    <a:solidFill>
                      <a:srgbClr val="7030A0"/>
                    </a:solidFill>
                  </a:rPr>
                  <a:t>find K closest neighbours</a:t>
                </a:r>
              </a:p>
            </p:txBody>
          </p:sp>
        </mc:Choice>
        <mc:Fallback xmlns="">
          <p:sp>
            <p:nvSpPr>
              <p:cNvPr id="50" name="TextBox 49">
                <a:extLst>
                  <a:ext uri="{FF2B5EF4-FFF2-40B4-BE49-F238E27FC236}">
                    <a16:creationId xmlns:a16="http://schemas.microsoft.com/office/drawing/2014/main" id="{44AB9ACB-55B3-7D40-A79D-FCEB1994196D}"/>
                  </a:ext>
                </a:extLst>
              </p:cNvPr>
              <p:cNvSpPr txBox="1">
                <a:spLocks noRot="1" noChangeAspect="1" noMove="1" noResize="1" noEditPoints="1" noAdjustHandles="1" noChangeArrowheads="1" noChangeShapeType="1" noTextEdit="1"/>
              </p:cNvSpPr>
              <p:nvPr/>
            </p:nvSpPr>
            <p:spPr>
              <a:xfrm>
                <a:off x="7105096" y="2610179"/>
                <a:ext cx="4864464" cy="954107"/>
              </a:xfrm>
              <a:prstGeom prst="rect">
                <a:avLst/>
              </a:prstGeom>
              <a:blipFill>
                <a:blip r:embed="rId3"/>
                <a:stretch>
                  <a:fillRect l="-2604" t="-6579" b="-17105"/>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76922BE-232D-DB40-A5AB-47555E3A04C7}"/>
              </a:ext>
            </a:extLst>
          </p:cNvPr>
          <p:cNvGrpSpPr/>
          <p:nvPr/>
        </p:nvGrpSpPr>
        <p:grpSpPr>
          <a:xfrm>
            <a:off x="3674020" y="2156185"/>
            <a:ext cx="479989" cy="598580"/>
            <a:chOff x="3674020" y="2329182"/>
            <a:chExt cx="479989" cy="598580"/>
          </a:xfrm>
        </p:grpSpPr>
        <p:cxnSp>
          <p:nvCxnSpPr>
            <p:cNvPr id="52" name="Straight Connector 51">
              <a:extLst>
                <a:ext uri="{FF2B5EF4-FFF2-40B4-BE49-F238E27FC236}">
                  <a16:creationId xmlns:a16="http://schemas.microsoft.com/office/drawing/2014/main" id="{8756463C-15BE-774C-907B-9360D470E63D}"/>
                </a:ext>
              </a:extLst>
            </p:cNvPr>
            <p:cNvCxnSpPr>
              <a:cxnSpLocks/>
            </p:cNvCxnSpPr>
            <p:nvPr/>
          </p:nvCxnSpPr>
          <p:spPr>
            <a:xfrm>
              <a:off x="3755593" y="2339471"/>
              <a:ext cx="304842" cy="22241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BA0412-3452-C244-A87C-EE34110D4293}"/>
                </a:ext>
              </a:extLst>
            </p:cNvPr>
            <p:cNvCxnSpPr>
              <a:cxnSpLocks/>
            </p:cNvCxnSpPr>
            <p:nvPr/>
          </p:nvCxnSpPr>
          <p:spPr>
            <a:xfrm flipV="1">
              <a:off x="3755593" y="2329182"/>
              <a:ext cx="267771" cy="23269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D29D4BC-E1C0-9C4D-9EFC-97816F5B634E}"/>
                    </a:ext>
                  </a:extLst>
                </p:cNvPr>
                <p:cNvSpPr txBox="1"/>
                <p:nvPr/>
              </p:nvSpPr>
              <p:spPr>
                <a:xfrm>
                  <a:off x="3674020" y="2466097"/>
                  <a:ext cx="47998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𝒒</m:t>
                        </m:r>
                      </m:oMath>
                    </m:oMathPara>
                  </a14:m>
                  <a:endParaRPr lang="en-US" sz="2400" b="1" dirty="0"/>
                </a:p>
              </p:txBody>
            </p:sp>
          </mc:Choice>
          <mc:Fallback xmlns="">
            <p:sp>
              <p:nvSpPr>
                <p:cNvPr id="54" name="TextBox 53">
                  <a:extLst>
                    <a:ext uri="{FF2B5EF4-FFF2-40B4-BE49-F238E27FC236}">
                      <a16:creationId xmlns:a16="http://schemas.microsoft.com/office/drawing/2014/main" id="{DD29D4BC-E1C0-9C4D-9EFC-97816F5B634E}"/>
                    </a:ext>
                  </a:extLst>
                </p:cNvPr>
                <p:cNvSpPr txBox="1">
                  <a:spLocks noRot="1" noChangeAspect="1" noMove="1" noResize="1" noEditPoints="1" noAdjustHandles="1" noChangeArrowheads="1" noChangeShapeType="1" noTextEdit="1"/>
                </p:cNvSpPr>
                <p:nvPr/>
              </p:nvSpPr>
              <p:spPr>
                <a:xfrm>
                  <a:off x="3674020" y="2466097"/>
                  <a:ext cx="479989" cy="461665"/>
                </a:xfrm>
                <a:prstGeom prst="rect">
                  <a:avLst/>
                </a:prstGeom>
                <a:blipFill>
                  <a:blip r:embed="rId4"/>
                  <a:stretch>
                    <a:fillRect b="-10811"/>
                  </a:stretch>
                </a:blipFill>
              </p:spPr>
              <p:txBody>
                <a:bodyPr/>
                <a:lstStyle/>
                <a:p>
                  <a:r>
                    <a:rPr lang="en-US">
                      <a:noFill/>
                    </a:rPr>
                    <a:t> </a:t>
                  </a:r>
                </a:p>
              </p:txBody>
            </p:sp>
          </mc:Fallback>
        </mc:AlternateContent>
      </p:grpSp>
      <p:sp>
        <p:nvSpPr>
          <p:cNvPr id="55" name="Oval 54">
            <a:extLst>
              <a:ext uri="{FF2B5EF4-FFF2-40B4-BE49-F238E27FC236}">
                <a16:creationId xmlns:a16="http://schemas.microsoft.com/office/drawing/2014/main" id="{6560B137-1520-104E-8743-CE3F32C76314}"/>
              </a:ext>
            </a:extLst>
          </p:cNvPr>
          <p:cNvSpPr/>
          <p:nvPr/>
        </p:nvSpPr>
        <p:spPr>
          <a:xfrm>
            <a:off x="2755522" y="239075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7698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Research direction 4 – improve search efficiency</a:t>
            </a:r>
          </a:p>
        </p:txBody>
      </p:sp>
      <p:sp>
        <p:nvSpPr>
          <p:cNvPr id="4" name="Content Placeholder 3">
            <a:extLst>
              <a:ext uri="{FF2B5EF4-FFF2-40B4-BE49-F238E27FC236}">
                <a16:creationId xmlns:a16="http://schemas.microsoft.com/office/drawing/2014/main" id="{AD59A49B-FAFB-714D-BF77-3FEFAF08F131}"/>
              </a:ext>
            </a:extLst>
          </p:cNvPr>
          <p:cNvSpPr>
            <a:spLocks noGrp="1"/>
          </p:cNvSpPr>
          <p:nvPr>
            <p:ph idx="1"/>
          </p:nvPr>
        </p:nvSpPr>
        <p:spPr/>
        <p:txBody>
          <a:bodyPr>
            <a:normAutofit/>
          </a:bodyPr>
          <a:lstStyle/>
          <a:p>
            <a:r>
              <a:rPr lang="en-US" sz="2400" dirty="0"/>
              <a:t>[14] </a:t>
            </a:r>
            <a:r>
              <a:rPr lang="en-HK" sz="2400" dirty="0"/>
              <a:t>Parikshit Ram, and Kaushik Sinha. "Revisiting </a:t>
            </a:r>
            <a:r>
              <a:rPr lang="en-HK" sz="2400" dirty="0" err="1"/>
              <a:t>kd</a:t>
            </a:r>
            <a:r>
              <a:rPr lang="en-HK" sz="2400" dirty="0"/>
              <a:t>-tree for nearest </a:t>
            </a:r>
            <a:r>
              <a:rPr lang="en-HK" sz="2400" dirty="0" err="1"/>
              <a:t>neighbor</a:t>
            </a:r>
            <a:r>
              <a:rPr lang="en-HK" sz="2400" dirty="0"/>
              <a:t> search." in </a:t>
            </a:r>
            <a:r>
              <a:rPr lang="en-HK" sz="2400" i="1" dirty="0"/>
              <a:t>Proc. of </a:t>
            </a:r>
            <a:r>
              <a:rPr lang="en-HK" sz="2400" i="1" dirty="0" err="1"/>
              <a:t>acm</a:t>
            </a:r>
            <a:r>
              <a:rPr lang="en-HK" sz="2400" i="1" dirty="0"/>
              <a:t> </a:t>
            </a:r>
            <a:r>
              <a:rPr lang="en-HK" sz="2400" i="1" dirty="0" err="1"/>
              <a:t>sigkdd</a:t>
            </a:r>
            <a:r>
              <a:rPr lang="en-HK" sz="2400" dirty="0"/>
              <a:t>. 2019.</a:t>
            </a:r>
          </a:p>
          <a:p>
            <a:r>
              <a:rPr lang="en-HK" sz="2400" dirty="0"/>
              <a:t>[15] Ville </a:t>
            </a:r>
            <a:r>
              <a:rPr lang="en-HK" sz="2400" dirty="0" err="1"/>
              <a:t>Hyvönen</a:t>
            </a:r>
            <a:r>
              <a:rPr lang="en-HK" sz="2400" dirty="0"/>
              <a:t>, et al. "Fast nearest </a:t>
            </a:r>
            <a:r>
              <a:rPr lang="en-HK" sz="2400" dirty="0" err="1"/>
              <a:t>neighbor</a:t>
            </a:r>
            <a:r>
              <a:rPr lang="en-HK" sz="2400" dirty="0"/>
              <a:t> search through sparse random projections and voting." in Proc. of IEEE International Conference on Big Data (Big Data). 2016.</a:t>
            </a:r>
            <a:endParaRPr lang="en-US" sz="2400" dirty="0"/>
          </a:p>
        </p:txBody>
      </p:sp>
    </p:spTree>
    <p:extLst>
      <p:ext uri="{BB962C8B-B14F-4D97-AF65-F5344CB8AC3E}">
        <p14:creationId xmlns:p14="http://schemas.microsoft.com/office/powerpoint/2010/main" val="372920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Graph based approach</a:t>
            </a:r>
            <a:endParaRPr lang="en-US" b="1" dirty="0">
              <a:solidFill>
                <a:srgbClr val="C00000"/>
              </a:solidFill>
            </a:endParaRPr>
          </a:p>
        </p:txBody>
      </p:sp>
      <p:pic>
        <p:nvPicPr>
          <p:cNvPr id="3" name="Picture 2">
            <a:extLst>
              <a:ext uri="{FF2B5EF4-FFF2-40B4-BE49-F238E27FC236}">
                <a16:creationId xmlns:a16="http://schemas.microsoft.com/office/drawing/2014/main" id="{7525CEB5-86DC-3D4C-BA1D-EF3AB7F07C1A}"/>
              </a:ext>
            </a:extLst>
          </p:cNvPr>
          <p:cNvPicPr>
            <a:picLocks noChangeAspect="1"/>
          </p:cNvPicPr>
          <p:nvPr/>
        </p:nvPicPr>
        <p:blipFill>
          <a:blip r:embed="rId3"/>
          <a:stretch>
            <a:fillRect/>
          </a:stretch>
        </p:blipFill>
        <p:spPr>
          <a:xfrm>
            <a:off x="6524560" y="1520403"/>
            <a:ext cx="4436351" cy="4663440"/>
          </a:xfrm>
          <a:prstGeom prst="rect">
            <a:avLst/>
          </a:prstGeom>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B87DAA2-1430-1A4D-8501-26B5EB120502}"/>
                  </a:ext>
                </a:extLst>
              </p:cNvPr>
              <p:cNvSpPr>
                <a:spLocks noGrp="1"/>
              </p:cNvSpPr>
              <p:nvPr>
                <p:ph idx="1"/>
              </p:nvPr>
            </p:nvSpPr>
            <p:spPr>
              <a:xfrm>
                <a:off x="838200" y="1825625"/>
                <a:ext cx="5257800" cy="4351338"/>
              </a:xfrm>
            </p:spPr>
            <p:txBody>
              <a:bodyPr/>
              <a:lstStyle/>
              <a:p>
                <a:r>
                  <a:rPr lang="en-HK" dirty="0"/>
                  <a:t>HNSW </a:t>
                </a:r>
              </a:p>
              <a:p>
                <a:pPr lvl="1"/>
                <a:r>
                  <a:rPr lang="en-HK" dirty="0"/>
                  <a:t>Split the graph into layers(fewer elements at higher levels)</a:t>
                </a:r>
              </a:p>
              <a:p>
                <a:pPr lvl="1"/>
                <a:r>
                  <a:rPr lang="en-HK" dirty="0"/>
                  <a:t>Search starts for the top layer. Greedy routing at each level and descend to the next layer</a:t>
                </a:r>
              </a:p>
              <a:p>
                <a:pPr lvl="1"/>
                <a:r>
                  <a:rPr lang="en-HK" dirty="0"/>
                  <a:t>Maximum degree is capped while paths </a:t>
                </a:r>
                <a14:m>
                  <m:oMath xmlns:m="http://schemas.openxmlformats.org/officeDocument/2006/math">
                    <m:r>
                      <a:rPr lang="en-HK" i="1" smtClean="0">
                        <a:latin typeface="Cambria Math" panose="02040503050406030204" pitchFamily="18" charset="0"/>
                        <a:ea typeface="Cambria Math" panose="02040503050406030204" pitchFamily="18" charset="0"/>
                      </a:rPr>
                      <m:t>~</m:t>
                    </m:r>
                  </m:oMath>
                </a14:m>
                <a:r>
                  <a:rPr lang="en-HK" dirty="0"/>
                  <a:t> log(N)</a:t>
                </a:r>
              </a:p>
              <a:p>
                <a:endParaRPr lang="en-HK" dirty="0"/>
              </a:p>
              <a:p>
                <a:endParaRPr lang="en-US" dirty="0"/>
              </a:p>
            </p:txBody>
          </p:sp>
        </mc:Choice>
        <mc:Fallback xmlns="">
          <p:sp>
            <p:nvSpPr>
              <p:cNvPr id="6" name="Content Placeholder 5">
                <a:extLst>
                  <a:ext uri="{FF2B5EF4-FFF2-40B4-BE49-F238E27FC236}">
                    <a16:creationId xmlns:a16="http://schemas.microsoft.com/office/drawing/2014/main" id="{7B87DAA2-1430-1A4D-8501-26B5EB120502}"/>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4"/>
                <a:stretch>
                  <a:fillRect l="-2169" t="-23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007596F-49F2-8E43-84F3-9D93555AD0A3}"/>
              </a:ext>
            </a:extLst>
          </p:cNvPr>
          <p:cNvSpPr txBox="1"/>
          <p:nvPr/>
        </p:nvSpPr>
        <p:spPr>
          <a:xfrm>
            <a:off x="838200" y="4933908"/>
            <a:ext cx="537882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It has been implemented by Facebook (</a:t>
            </a:r>
            <a:r>
              <a:rPr lang="en-US" sz="2400" dirty="0" err="1"/>
              <a:t>Faiss</a:t>
            </a:r>
            <a:r>
              <a:rPr lang="en-US" sz="2400" baseline="30000" dirty="0"/>
              <a:t>[16]) </a:t>
            </a:r>
            <a:r>
              <a:rPr lang="en-US" sz="2400" dirty="0"/>
              <a:t>and Microsoft (</a:t>
            </a:r>
            <a:r>
              <a:rPr lang="en-US" sz="2400" dirty="0" err="1"/>
              <a:t>HNSW.Net</a:t>
            </a:r>
            <a:r>
              <a:rPr lang="en-US" sz="2400" baseline="30000" dirty="0"/>
              <a:t>[17]</a:t>
            </a:r>
            <a:r>
              <a:rPr lang="en-US" sz="2400" dirty="0"/>
              <a:t>)</a:t>
            </a:r>
            <a:endParaRPr lang="en-HK" sz="2400" baseline="30000" dirty="0"/>
          </a:p>
        </p:txBody>
      </p:sp>
      <p:sp>
        <p:nvSpPr>
          <p:cNvPr id="9" name="Content Placeholder 3">
            <a:extLst>
              <a:ext uri="{FF2B5EF4-FFF2-40B4-BE49-F238E27FC236}">
                <a16:creationId xmlns:a16="http://schemas.microsoft.com/office/drawing/2014/main" id="{E3E851C0-FA1D-8E4A-B974-56FAEFA9420F}"/>
              </a:ext>
            </a:extLst>
          </p:cNvPr>
          <p:cNvSpPr txBox="1">
            <a:spLocks/>
          </p:cNvSpPr>
          <p:nvPr/>
        </p:nvSpPr>
        <p:spPr>
          <a:xfrm>
            <a:off x="755072" y="6183843"/>
            <a:ext cx="10515600" cy="6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[16] </a:t>
            </a:r>
            <a:r>
              <a:rPr lang="en-US" sz="1400" dirty="0">
                <a:hlinkClick r:id="rId5"/>
              </a:rPr>
              <a:t>https://github.com/facebookresearch/faiss</a:t>
            </a:r>
            <a:endParaRPr lang="en-HK" sz="1400" dirty="0"/>
          </a:p>
          <a:p>
            <a:pPr marL="0" indent="0">
              <a:lnSpc>
                <a:spcPct val="100000"/>
              </a:lnSpc>
              <a:buNone/>
            </a:pPr>
            <a:r>
              <a:rPr lang="en-HK" sz="1400" dirty="0"/>
              <a:t>[17] </a:t>
            </a:r>
            <a:r>
              <a:rPr lang="en-HK" sz="1400" dirty="0">
                <a:hlinkClick r:id="rId6"/>
              </a:rPr>
              <a:t>https://libs.garden/csharp/Microsoft/HNSW.Net</a:t>
            </a:r>
            <a:endParaRPr lang="en-HK" sz="1400" dirty="0"/>
          </a:p>
        </p:txBody>
      </p:sp>
    </p:spTree>
    <p:extLst>
      <p:ext uri="{BB962C8B-B14F-4D97-AF65-F5344CB8AC3E}">
        <p14:creationId xmlns:p14="http://schemas.microsoft.com/office/powerpoint/2010/main" val="1298729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Privacy-preserving ANN</a:t>
            </a:r>
            <a:endParaRPr lang="en-US" b="1" dirty="0">
              <a:solidFill>
                <a:srgbClr val="C00000"/>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44A3B2B-BCC7-5149-9ADA-A21D9EE8C2DB}"/>
                  </a:ext>
                </a:extLst>
              </p:cNvPr>
              <p:cNvSpPr>
                <a:spLocks noGrp="1"/>
              </p:cNvSpPr>
              <p:nvPr>
                <p:ph idx="1"/>
              </p:nvPr>
            </p:nvSpPr>
            <p:spPr>
              <a:xfrm>
                <a:off x="838200" y="1307121"/>
                <a:ext cx="10515600" cy="4351338"/>
              </a:xfrm>
            </p:spPr>
            <p:txBody>
              <a:bodyPr>
                <a:normAutofit lnSpcReduction="10000"/>
              </a:bodyPr>
              <a:lstStyle/>
              <a:p>
                <a:pPr>
                  <a:lnSpc>
                    <a:spcPct val="120000"/>
                  </a:lnSpc>
                </a:pPr>
                <a:r>
                  <a:rPr lang="en-US" dirty="0"/>
                  <a:t>Threat model</a:t>
                </a:r>
              </a:p>
              <a:p>
                <a:pPr lvl="1">
                  <a:lnSpc>
                    <a:spcPct val="120000"/>
                  </a:lnSpc>
                </a:pPr>
                <a:r>
                  <a:rPr lang="en-US" dirty="0"/>
                  <a:t>Malicious users </a:t>
                </a:r>
              </a:p>
              <a:p>
                <a:pPr lvl="2">
                  <a:lnSpc>
                    <a:spcPct val="120000"/>
                  </a:lnSpc>
                </a:pPr>
                <a:r>
                  <a:rPr lang="en-US" dirty="0"/>
                  <a:t>Intend to infer the information about the database beyond the query results</a:t>
                </a:r>
              </a:p>
              <a:p>
                <a:pPr lvl="1">
                  <a:lnSpc>
                    <a:spcPct val="120000"/>
                  </a:lnSpc>
                </a:pPr>
                <a:r>
                  <a:rPr lang="en-US" dirty="0"/>
                  <a:t>Semi-honest servers (data owners) </a:t>
                </a:r>
              </a:p>
              <a:p>
                <a:pPr lvl="2">
                  <a:lnSpc>
                    <a:spcPct val="120000"/>
                  </a:lnSpc>
                </a:pPr>
                <a:r>
                  <a:rPr lang="en-US" dirty="0"/>
                  <a:t>Desire to infer the queries and their results</a:t>
                </a:r>
              </a:p>
              <a:p>
                <a:pPr>
                  <a:lnSpc>
                    <a:spcPct val="120000"/>
                  </a:lnSpc>
                </a:pPr>
                <a:r>
                  <a:rPr lang="en-US" dirty="0"/>
                  <a:t>Design goal</a:t>
                </a:r>
              </a:p>
              <a:p>
                <a:pPr lvl="1">
                  <a:lnSpc>
                    <a:spcPct val="120000"/>
                  </a:lnSpc>
                </a:pPr>
                <a:r>
                  <a:rPr lang="en-US" dirty="0"/>
                  <a:t>Efficiency</a:t>
                </a:r>
                <a:r>
                  <a:rPr lang="zh-CN" altLang="en-US" dirty="0"/>
                  <a:t> </a:t>
                </a:r>
                <a:r>
                  <a:rPr lang="en-US" altLang="zh-CN" dirty="0"/>
                  <a:t>–</a:t>
                </a:r>
                <a:r>
                  <a:rPr lang="zh-CN" altLang="en-US" dirty="0"/>
                  <a:t> </a:t>
                </a:r>
                <a:r>
                  <a:rPr lang="en-US" altLang="zh-CN" dirty="0"/>
                  <a:t>comparable</a:t>
                </a:r>
                <a:r>
                  <a:rPr lang="zh-CN" altLang="en-US" dirty="0"/>
                  <a:t> </a:t>
                </a:r>
                <a:r>
                  <a:rPr lang="en-US" altLang="zh-CN" dirty="0"/>
                  <a:t>to</a:t>
                </a:r>
                <a:r>
                  <a:rPr lang="zh-CN" altLang="en-US" dirty="0"/>
                  <a:t> </a:t>
                </a:r>
                <a:r>
                  <a:rPr lang="en-US" altLang="zh-CN" dirty="0"/>
                  <a:t>plaintext</a:t>
                </a:r>
                <a:r>
                  <a:rPr lang="zh-CN" altLang="en-US" dirty="0"/>
                  <a:t> </a:t>
                </a:r>
                <a:r>
                  <a:rPr lang="en-US" altLang="zh-CN" dirty="0"/>
                  <a:t>approach</a:t>
                </a:r>
                <a:r>
                  <a:rPr lang="zh-CN" altLang="en-US" dirty="0"/>
                  <a:t> </a:t>
                </a:r>
                <a:r>
                  <a:rPr lang="en-US" altLang="zh-CN" dirty="0"/>
                  <a:t>(sublinear-time)</a:t>
                </a:r>
              </a:p>
              <a:p>
                <a:pPr lvl="1">
                  <a:lnSpc>
                    <a:spcPct val="120000"/>
                  </a:lnSpc>
                </a:pPr>
                <a:r>
                  <a:rPr lang="en-US" dirty="0"/>
                  <a:t>Security </a:t>
                </a:r>
                <a:r>
                  <a:rPr lang="en-US" altLang="zh-CN" dirty="0"/>
                  <a:t>– reveal nothing but the results</a:t>
                </a:r>
              </a:p>
              <a:p>
                <a:pPr lvl="1">
                  <a:lnSpc>
                    <a:spcPct val="120000"/>
                  </a:lnSpc>
                </a:pPr>
                <a:r>
                  <a:rPr lang="en-US" dirty="0"/>
                  <a:t>Communication overhead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dirty="0"/>
                  <a:t>is preferable</a:t>
                </a:r>
              </a:p>
              <a:p>
                <a:pPr lvl="1"/>
                <a:endParaRPr lang="en-US" dirty="0"/>
              </a:p>
            </p:txBody>
          </p:sp>
        </mc:Choice>
        <mc:Fallback xmlns="">
          <p:sp>
            <p:nvSpPr>
              <p:cNvPr id="5" name="Content Placeholder 4">
                <a:extLst>
                  <a:ext uri="{FF2B5EF4-FFF2-40B4-BE49-F238E27FC236}">
                    <a16:creationId xmlns:a16="http://schemas.microsoft.com/office/drawing/2014/main" id="{644A3B2B-BCC7-5149-9ADA-A21D9EE8C2DB}"/>
                  </a:ext>
                </a:extLst>
              </p:cNvPr>
              <p:cNvSpPr>
                <a:spLocks noGrp="1" noRot="1" noChangeAspect="1" noMove="1" noResize="1" noEditPoints="1" noAdjustHandles="1" noChangeArrowheads="1" noChangeShapeType="1" noTextEdit="1"/>
              </p:cNvSpPr>
              <p:nvPr>
                <p:ph idx="1"/>
              </p:nvPr>
            </p:nvSpPr>
            <p:spPr>
              <a:xfrm>
                <a:off x="838200" y="1307121"/>
                <a:ext cx="10515600" cy="4351338"/>
              </a:xfrm>
              <a:blipFill>
                <a:blip r:embed="rId3"/>
                <a:stretch>
                  <a:fillRect l="-1086" t="-872" b="-1163"/>
                </a:stretch>
              </a:blipFill>
            </p:spPr>
            <p:txBody>
              <a:bodyPr/>
              <a:lstStyle/>
              <a:p>
                <a:r>
                  <a:rPr lang="en-US">
                    <a:noFill/>
                  </a:rPr>
                  <a:t> </a:t>
                </a:r>
              </a:p>
            </p:txBody>
          </p:sp>
        </mc:Fallback>
      </mc:AlternateContent>
    </p:spTree>
    <p:extLst>
      <p:ext uri="{BB962C8B-B14F-4D97-AF65-F5344CB8AC3E}">
        <p14:creationId xmlns:p14="http://schemas.microsoft.com/office/powerpoint/2010/main" val="648607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normAutofit/>
          </a:bodyPr>
          <a:lstStyle/>
          <a:p>
            <a:r>
              <a:rPr lang="en-US" b="1" dirty="0">
                <a:solidFill>
                  <a:schemeClr val="accent4">
                    <a:lumMod val="50000"/>
                  </a:schemeClr>
                </a:solidFill>
              </a:rPr>
              <a:t>Searchable encryption based approaches</a:t>
            </a:r>
            <a:endParaRPr lang="en-US" b="1" dirty="0">
              <a:solidFill>
                <a:srgbClr val="C00000"/>
              </a:solidFill>
            </a:endParaRPr>
          </a:p>
        </p:txBody>
      </p:sp>
      <mc:AlternateContent xmlns:mc="http://schemas.openxmlformats.org/markup-compatibility/2006" xmlns:a14="http://schemas.microsoft.com/office/drawing/2010/main">
        <mc:Choice Requires="a14">
          <p:graphicFrame>
            <p:nvGraphicFramePr>
              <p:cNvPr id="11" name="Table 14">
                <a:extLst>
                  <a:ext uri="{FF2B5EF4-FFF2-40B4-BE49-F238E27FC236}">
                    <a16:creationId xmlns:a16="http://schemas.microsoft.com/office/drawing/2014/main" id="{71FD2403-2E56-1249-988E-C66900E3A98E}"/>
                  </a:ext>
                </a:extLst>
              </p:cNvPr>
              <p:cNvGraphicFramePr>
                <a:graphicFrameLocks noGrp="1"/>
              </p:cNvGraphicFramePr>
              <p:nvPr>
                <p:extLst>
                  <p:ext uri="{D42A27DB-BD31-4B8C-83A1-F6EECF244321}">
                    <p14:modId xmlns:p14="http://schemas.microsoft.com/office/powerpoint/2010/main" val="3712757407"/>
                  </p:ext>
                </p:extLst>
              </p:nvPr>
            </p:nvGraphicFramePr>
            <p:xfrm>
              <a:off x="6245483" y="2096676"/>
              <a:ext cx="1918476" cy="1112520"/>
            </p:xfrm>
            <a:graphic>
              <a:graphicData uri="http://schemas.openxmlformats.org/drawingml/2006/table">
                <a:tbl>
                  <a:tblPr firstRow="1" bandRow="1">
                    <a:tableStyleId>{BC89EF96-8CEA-46FF-86C4-4CE0E7609802}</a:tableStyleId>
                  </a:tblPr>
                  <a:tblGrid>
                    <a:gridCol w="479619">
                      <a:extLst>
                        <a:ext uri="{9D8B030D-6E8A-4147-A177-3AD203B41FA5}">
                          <a16:colId xmlns:a16="http://schemas.microsoft.com/office/drawing/2014/main" val="3185968488"/>
                        </a:ext>
                      </a:extLst>
                    </a:gridCol>
                    <a:gridCol w="479619">
                      <a:extLst>
                        <a:ext uri="{9D8B030D-6E8A-4147-A177-3AD203B41FA5}">
                          <a16:colId xmlns:a16="http://schemas.microsoft.com/office/drawing/2014/main" val="2595290463"/>
                        </a:ext>
                      </a:extLst>
                    </a:gridCol>
                    <a:gridCol w="479619">
                      <a:extLst>
                        <a:ext uri="{9D8B030D-6E8A-4147-A177-3AD203B41FA5}">
                          <a16:colId xmlns:a16="http://schemas.microsoft.com/office/drawing/2014/main" val="3071912529"/>
                        </a:ext>
                      </a:extLst>
                    </a:gridCol>
                    <a:gridCol w="479619">
                      <a:extLst>
                        <a:ext uri="{9D8B030D-6E8A-4147-A177-3AD203B41FA5}">
                          <a16:colId xmlns:a16="http://schemas.microsoft.com/office/drawing/2014/main" val="254572892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1</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3</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4</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7</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484361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5</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9</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3296962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2</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6</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8</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69424855"/>
                      </a:ext>
                    </a:extLst>
                  </a:tr>
                </a:tbl>
              </a:graphicData>
            </a:graphic>
          </p:graphicFrame>
        </mc:Choice>
        <mc:Fallback xmlns="">
          <p:graphicFrame>
            <p:nvGraphicFramePr>
              <p:cNvPr id="11" name="Table 14">
                <a:extLst>
                  <a:ext uri="{FF2B5EF4-FFF2-40B4-BE49-F238E27FC236}">
                    <a16:creationId xmlns:a16="http://schemas.microsoft.com/office/drawing/2014/main" id="{71FD2403-2E56-1249-988E-C66900E3A98E}"/>
                  </a:ext>
                </a:extLst>
              </p:cNvPr>
              <p:cNvGraphicFramePr>
                <a:graphicFrameLocks noGrp="1"/>
              </p:cNvGraphicFramePr>
              <p:nvPr>
                <p:extLst>
                  <p:ext uri="{D42A27DB-BD31-4B8C-83A1-F6EECF244321}">
                    <p14:modId xmlns:p14="http://schemas.microsoft.com/office/powerpoint/2010/main" val="3712757407"/>
                  </p:ext>
                </p:extLst>
              </p:nvPr>
            </p:nvGraphicFramePr>
            <p:xfrm>
              <a:off x="6245483" y="2096676"/>
              <a:ext cx="1918476" cy="1112520"/>
            </p:xfrm>
            <a:graphic>
              <a:graphicData uri="http://schemas.openxmlformats.org/drawingml/2006/table">
                <a:tbl>
                  <a:tblPr firstRow="1" bandRow="1">
                    <a:tableStyleId>{BC89EF96-8CEA-46FF-86C4-4CE0E7609802}</a:tableStyleId>
                  </a:tblPr>
                  <a:tblGrid>
                    <a:gridCol w="479619">
                      <a:extLst>
                        <a:ext uri="{9D8B030D-6E8A-4147-A177-3AD203B41FA5}">
                          <a16:colId xmlns:a16="http://schemas.microsoft.com/office/drawing/2014/main" val="3185968488"/>
                        </a:ext>
                      </a:extLst>
                    </a:gridCol>
                    <a:gridCol w="479619">
                      <a:extLst>
                        <a:ext uri="{9D8B030D-6E8A-4147-A177-3AD203B41FA5}">
                          <a16:colId xmlns:a16="http://schemas.microsoft.com/office/drawing/2014/main" val="2595290463"/>
                        </a:ext>
                      </a:extLst>
                    </a:gridCol>
                    <a:gridCol w="479619">
                      <a:extLst>
                        <a:ext uri="{9D8B030D-6E8A-4147-A177-3AD203B41FA5}">
                          <a16:colId xmlns:a16="http://schemas.microsoft.com/office/drawing/2014/main" val="3071912529"/>
                        </a:ext>
                      </a:extLst>
                    </a:gridCol>
                    <a:gridCol w="479619">
                      <a:extLst>
                        <a:ext uri="{9D8B030D-6E8A-4147-A177-3AD203B41FA5}">
                          <a16:colId xmlns:a16="http://schemas.microsoft.com/office/drawing/2014/main" val="2545728927"/>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32" t="-6897" r="-307895" b="-213793"/>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632" t="-6897" r="-207895" b="-213793"/>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632" t="-6897" r="-107895" b="-213793"/>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2632" t="-6897" r="-7895" b="-213793"/>
                          </a:stretch>
                        </a:blipFill>
                      </a:tcPr>
                    </a:tc>
                    <a:extLst>
                      <a:ext uri="{0D108BD9-81ED-4DB2-BD59-A6C34878D82A}">
                        <a16:rowId xmlns:a16="http://schemas.microsoft.com/office/drawing/2014/main" val="1648436119"/>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32" t="-103333" r="-307895" b="-106667"/>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632" t="-103333" r="-207895" b="-106667"/>
                          </a:stretch>
                        </a:blip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32969625"/>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32" t="-210345" r="-307895" b="-10345"/>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632" t="-210345" r="-207895" b="-10345"/>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632" t="-210345" r="-107895" b="-10345"/>
                          </a:stretch>
                        </a:blip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694248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4">
                <a:extLst>
                  <a:ext uri="{FF2B5EF4-FFF2-40B4-BE49-F238E27FC236}">
                    <a16:creationId xmlns:a16="http://schemas.microsoft.com/office/drawing/2014/main" id="{A46F178B-20A7-9540-A88F-BF616B3197FD}"/>
                  </a:ext>
                </a:extLst>
              </p:cNvPr>
              <p:cNvGraphicFramePr>
                <a:graphicFrameLocks noGrp="1"/>
              </p:cNvGraphicFramePr>
              <p:nvPr>
                <p:extLst>
                  <p:ext uri="{D42A27DB-BD31-4B8C-83A1-F6EECF244321}">
                    <p14:modId xmlns:p14="http://schemas.microsoft.com/office/powerpoint/2010/main" val="3683277523"/>
                  </p:ext>
                </p:extLst>
              </p:nvPr>
            </p:nvGraphicFramePr>
            <p:xfrm>
              <a:off x="5111627" y="2096676"/>
              <a:ext cx="637732" cy="1112520"/>
            </p:xfrm>
            <a:graphic>
              <a:graphicData uri="http://schemas.openxmlformats.org/drawingml/2006/table">
                <a:tbl>
                  <a:tblPr firstRow="1" bandRow="1">
                    <a:tableStyleId>{BC89EF96-8CEA-46FF-86C4-4CE0E7609802}</a:tableStyleId>
                  </a:tblPr>
                  <a:tblGrid>
                    <a:gridCol w="637732">
                      <a:extLst>
                        <a:ext uri="{9D8B030D-6E8A-4147-A177-3AD203B41FA5}">
                          <a16:colId xmlns:a16="http://schemas.microsoft.com/office/drawing/2014/main" val="318596848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1</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023449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2</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6484361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3</m:t>
                                    </m:r>
                                  </m:sub>
                                </m:sSub>
                              </m:oMath>
                            </m:oMathPara>
                          </a14:m>
                          <a:endParaRPr lang="en-US"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32969625"/>
                      </a:ext>
                    </a:extLst>
                  </a:tr>
                </a:tbl>
              </a:graphicData>
            </a:graphic>
          </p:graphicFrame>
        </mc:Choice>
        <mc:Fallback xmlns="">
          <p:graphicFrame>
            <p:nvGraphicFramePr>
              <p:cNvPr id="12" name="Table 14">
                <a:extLst>
                  <a:ext uri="{FF2B5EF4-FFF2-40B4-BE49-F238E27FC236}">
                    <a16:creationId xmlns:a16="http://schemas.microsoft.com/office/drawing/2014/main" id="{A46F178B-20A7-9540-A88F-BF616B3197FD}"/>
                  </a:ext>
                </a:extLst>
              </p:cNvPr>
              <p:cNvGraphicFramePr>
                <a:graphicFrameLocks noGrp="1"/>
              </p:cNvGraphicFramePr>
              <p:nvPr>
                <p:extLst>
                  <p:ext uri="{D42A27DB-BD31-4B8C-83A1-F6EECF244321}">
                    <p14:modId xmlns:p14="http://schemas.microsoft.com/office/powerpoint/2010/main" val="3683277523"/>
                  </p:ext>
                </p:extLst>
              </p:nvPr>
            </p:nvGraphicFramePr>
            <p:xfrm>
              <a:off x="5111627" y="2096676"/>
              <a:ext cx="637732" cy="1112520"/>
            </p:xfrm>
            <a:graphic>
              <a:graphicData uri="http://schemas.openxmlformats.org/drawingml/2006/table">
                <a:tbl>
                  <a:tblPr firstRow="1" bandRow="1">
                    <a:tableStyleId>{BC89EF96-8CEA-46FF-86C4-4CE0E7609802}</a:tableStyleId>
                  </a:tblPr>
                  <a:tblGrid>
                    <a:gridCol w="637732">
                      <a:extLst>
                        <a:ext uri="{9D8B030D-6E8A-4147-A177-3AD203B41FA5}">
                          <a16:colId xmlns:a16="http://schemas.microsoft.com/office/drawing/2014/main" val="3185968488"/>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4"/>
                          <a:stretch>
                            <a:fillRect l="-1961" t="-6897" r="-5882" b="-213793"/>
                          </a:stretch>
                        </a:blipFill>
                      </a:tcPr>
                    </a:tc>
                    <a:extLst>
                      <a:ext uri="{0D108BD9-81ED-4DB2-BD59-A6C34878D82A}">
                        <a16:rowId xmlns:a16="http://schemas.microsoft.com/office/drawing/2014/main" val="902344918"/>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4"/>
                          <a:stretch>
                            <a:fillRect l="-1961" t="-103333" r="-5882" b="-106667"/>
                          </a:stretch>
                        </a:blipFill>
                      </a:tcPr>
                    </a:tc>
                    <a:extLst>
                      <a:ext uri="{0D108BD9-81ED-4DB2-BD59-A6C34878D82A}">
                        <a16:rowId xmlns:a16="http://schemas.microsoft.com/office/drawing/2014/main" val="1648436119"/>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4"/>
                          <a:stretch>
                            <a:fillRect l="-1961" t="-210345" r="-5882" b="-10345"/>
                          </a:stretch>
                        </a:blipFill>
                      </a:tcPr>
                    </a:tc>
                    <a:extLst>
                      <a:ext uri="{0D108BD9-81ED-4DB2-BD59-A6C34878D82A}">
                        <a16:rowId xmlns:a16="http://schemas.microsoft.com/office/drawing/2014/main" val="4132969625"/>
                      </a:ext>
                    </a:extLst>
                  </a:tr>
                </a:tbl>
              </a:graphicData>
            </a:graphic>
          </p:graphicFrame>
        </mc:Fallback>
      </mc:AlternateContent>
      <p:cxnSp>
        <p:nvCxnSpPr>
          <p:cNvPr id="13" name="Straight Arrow Connector 12">
            <a:extLst>
              <a:ext uri="{FF2B5EF4-FFF2-40B4-BE49-F238E27FC236}">
                <a16:creationId xmlns:a16="http://schemas.microsoft.com/office/drawing/2014/main" id="{3607813A-9507-7F4E-9980-EF701C44FE17}"/>
              </a:ext>
            </a:extLst>
          </p:cNvPr>
          <p:cNvCxnSpPr>
            <a:cxnSpLocks/>
          </p:cNvCxnSpPr>
          <p:nvPr/>
        </p:nvCxnSpPr>
        <p:spPr>
          <a:xfrm>
            <a:off x="5764946" y="2324215"/>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8136C4-A606-3042-A133-A368F7FB4F31}"/>
              </a:ext>
            </a:extLst>
          </p:cNvPr>
          <p:cNvCxnSpPr>
            <a:cxnSpLocks/>
          </p:cNvCxnSpPr>
          <p:nvPr/>
        </p:nvCxnSpPr>
        <p:spPr>
          <a:xfrm>
            <a:off x="5764946" y="2684255"/>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FE7F257-E4D9-F749-8212-BBC3F4815648}"/>
              </a:ext>
            </a:extLst>
          </p:cNvPr>
          <p:cNvCxnSpPr>
            <a:cxnSpLocks/>
          </p:cNvCxnSpPr>
          <p:nvPr/>
        </p:nvCxnSpPr>
        <p:spPr>
          <a:xfrm>
            <a:off x="5764946" y="3050602"/>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E36198-CE0E-2246-823B-A0F7B3D30838}"/>
              </a:ext>
            </a:extLst>
          </p:cNvPr>
          <p:cNvCxnSpPr>
            <a:cxnSpLocks/>
            <a:endCxn id="17" idx="1"/>
          </p:cNvCxnSpPr>
          <p:nvPr/>
        </p:nvCxnSpPr>
        <p:spPr>
          <a:xfrm>
            <a:off x="2695263" y="2640333"/>
            <a:ext cx="818033"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E7FDF18-0370-9B47-9CFA-AFA3D89D3450}"/>
                  </a:ext>
                </a:extLst>
              </p:cNvPr>
              <p:cNvSpPr txBox="1"/>
              <p:nvPr/>
            </p:nvSpPr>
            <p:spPr>
              <a:xfrm>
                <a:off x="3513296" y="2455667"/>
                <a:ext cx="637732" cy="369332"/>
              </a:xfrm>
              <a:prstGeom prst="rect">
                <a:avLst/>
              </a:prstGeom>
              <a:noFill/>
              <a:ln w="254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m:t>
                          </m:r>
                        </m:sub>
                      </m:sSub>
                    </m:oMath>
                  </m:oMathPara>
                </a14:m>
                <a:endParaRPr lang="en-US" dirty="0"/>
              </a:p>
            </p:txBody>
          </p:sp>
        </mc:Choice>
        <mc:Fallback xmlns="">
          <p:sp>
            <p:nvSpPr>
              <p:cNvPr id="17" name="TextBox 16">
                <a:extLst>
                  <a:ext uri="{FF2B5EF4-FFF2-40B4-BE49-F238E27FC236}">
                    <a16:creationId xmlns:a16="http://schemas.microsoft.com/office/drawing/2014/main" id="{9E7FDF18-0370-9B47-9CFA-AFA3D89D3450}"/>
                  </a:ext>
                </a:extLst>
              </p:cNvPr>
              <p:cNvSpPr txBox="1">
                <a:spLocks noRot="1" noChangeAspect="1" noMove="1" noResize="1" noEditPoints="1" noAdjustHandles="1" noChangeArrowheads="1" noChangeShapeType="1" noTextEdit="1"/>
              </p:cNvSpPr>
              <p:nvPr/>
            </p:nvSpPr>
            <p:spPr>
              <a:xfrm>
                <a:off x="3513296" y="2455667"/>
                <a:ext cx="637732" cy="369332"/>
              </a:xfrm>
              <a:prstGeom prst="rect">
                <a:avLst/>
              </a:prstGeom>
              <a:blipFill>
                <a:blip r:embed="rId5"/>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04026C2-984C-5144-9E21-C3C5EB4E18AC}"/>
                  </a:ext>
                </a:extLst>
              </p:cNvPr>
              <p:cNvSpPr txBox="1"/>
              <p:nvPr/>
            </p:nvSpPr>
            <p:spPr>
              <a:xfrm>
                <a:off x="2687469" y="2196259"/>
                <a:ext cx="818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𝐿𝑆𝐻</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m:t>
                          </m:r>
                        </m:e>
                      </m:d>
                    </m:oMath>
                  </m:oMathPara>
                </a14:m>
                <a:endParaRPr lang="en-US" dirty="0"/>
              </a:p>
            </p:txBody>
          </p:sp>
        </mc:Choice>
        <mc:Fallback xmlns="">
          <p:sp>
            <p:nvSpPr>
              <p:cNvPr id="18" name="TextBox 17">
                <a:extLst>
                  <a:ext uri="{FF2B5EF4-FFF2-40B4-BE49-F238E27FC236}">
                    <a16:creationId xmlns:a16="http://schemas.microsoft.com/office/drawing/2014/main" id="{A04026C2-984C-5144-9E21-C3C5EB4E18AC}"/>
                  </a:ext>
                </a:extLst>
              </p:cNvPr>
              <p:cNvSpPr txBox="1">
                <a:spLocks noRot="1" noChangeAspect="1" noMove="1" noResize="1" noEditPoints="1" noAdjustHandles="1" noChangeArrowheads="1" noChangeShapeType="1" noTextEdit="1"/>
              </p:cNvSpPr>
              <p:nvPr/>
            </p:nvSpPr>
            <p:spPr>
              <a:xfrm>
                <a:off x="2687469" y="2196259"/>
                <a:ext cx="818033" cy="369332"/>
              </a:xfrm>
              <a:prstGeom prst="rect">
                <a:avLst/>
              </a:prstGeom>
              <a:blipFill>
                <a:blip r:embed="rId6"/>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53C8D45-B5AE-FE4C-825D-E2B4156F5C4D}"/>
              </a:ext>
            </a:extLst>
          </p:cNvPr>
          <p:cNvCxnSpPr>
            <a:cxnSpLocks/>
          </p:cNvCxnSpPr>
          <p:nvPr/>
        </p:nvCxnSpPr>
        <p:spPr>
          <a:xfrm>
            <a:off x="4151028" y="2623799"/>
            <a:ext cx="818033"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075395-FD20-CA4C-8EE6-10351B423F7D}"/>
                  </a:ext>
                </a:extLst>
              </p:cNvPr>
              <p:cNvSpPr txBox="1"/>
              <p:nvPr/>
            </p:nvSpPr>
            <p:spPr>
              <a:xfrm>
                <a:off x="2210767" y="2430615"/>
                <a:ext cx="4767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20" name="TextBox 19">
                <a:extLst>
                  <a:ext uri="{FF2B5EF4-FFF2-40B4-BE49-F238E27FC236}">
                    <a16:creationId xmlns:a16="http://schemas.microsoft.com/office/drawing/2014/main" id="{62075395-FD20-CA4C-8EE6-10351B423F7D}"/>
                  </a:ext>
                </a:extLst>
              </p:cNvPr>
              <p:cNvSpPr txBox="1">
                <a:spLocks noRot="1" noChangeAspect="1" noMove="1" noResize="1" noEditPoints="1" noAdjustHandles="1" noChangeArrowheads="1" noChangeShapeType="1" noTextEdit="1"/>
              </p:cNvSpPr>
              <p:nvPr/>
            </p:nvSpPr>
            <p:spPr>
              <a:xfrm>
                <a:off x="2210767" y="2430615"/>
                <a:ext cx="476702"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7E00DB-8AD6-7842-912E-C6A5A1E35847}"/>
                  </a:ext>
                </a:extLst>
              </p:cNvPr>
              <p:cNvSpPr txBox="1"/>
              <p:nvPr/>
            </p:nvSpPr>
            <p:spPr>
              <a:xfrm>
                <a:off x="8255709" y="2487460"/>
                <a:ext cx="808748" cy="369332"/>
              </a:xfrm>
              <a:prstGeom prst="rect">
                <a:avLst/>
              </a:prstGeom>
              <a:noFill/>
              <a:ln w="254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𝐼𝑛𝑑𝑒𝑥</m:t>
                      </m:r>
                    </m:oMath>
                  </m:oMathPara>
                </a14:m>
                <a:endParaRPr lang="en-US" dirty="0"/>
              </a:p>
            </p:txBody>
          </p:sp>
        </mc:Choice>
        <mc:Fallback xmlns="">
          <p:sp>
            <p:nvSpPr>
              <p:cNvPr id="21" name="TextBox 20">
                <a:extLst>
                  <a:ext uri="{FF2B5EF4-FFF2-40B4-BE49-F238E27FC236}">
                    <a16:creationId xmlns:a16="http://schemas.microsoft.com/office/drawing/2014/main" id="{2A7E00DB-8AD6-7842-912E-C6A5A1E35847}"/>
                  </a:ext>
                </a:extLst>
              </p:cNvPr>
              <p:cNvSpPr txBox="1">
                <a:spLocks noRot="1" noChangeAspect="1" noMove="1" noResize="1" noEditPoints="1" noAdjustHandles="1" noChangeArrowheads="1" noChangeShapeType="1" noTextEdit="1"/>
              </p:cNvSpPr>
              <p:nvPr/>
            </p:nvSpPr>
            <p:spPr>
              <a:xfrm>
                <a:off x="8255709" y="2487460"/>
                <a:ext cx="808748" cy="369332"/>
              </a:xfrm>
              <a:prstGeom prst="rect">
                <a:avLst/>
              </a:prstGeom>
              <a:blipFill>
                <a:blip r:embed="rId8"/>
                <a:stretch>
                  <a:fillRect/>
                </a:stretch>
              </a:blipFill>
              <a:ln w="25400">
                <a:noFill/>
              </a:ln>
            </p:spPr>
            <p:txBody>
              <a:bodyPr/>
              <a:lstStyle/>
              <a:p>
                <a:r>
                  <a:rPr lang="en-US">
                    <a:noFill/>
                  </a:rPr>
                  <a:t> </a:t>
                </a:r>
              </a:p>
            </p:txBody>
          </p:sp>
        </mc:Fallback>
      </mc:AlternateContent>
      <p:pic>
        <p:nvPicPr>
          <p:cNvPr id="22" name="Picture 2">
            <a:extLst>
              <a:ext uri="{FF2B5EF4-FFF2-40B4-BE49-F238E27FC236}">
                <a16:creationId xmlns:a16="http://schemas.microsoft.com/office/drawing/2014/main" id="{3A34EA21-3FA0-1C46-B9C8-2977596FC10A}"/>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541200" y="3021002"/>
            <a:ext cx="366559" cy="3665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ADA606F7-B195-0343-8D72-D328A37315CE}"/>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993216" y="3021001"/>
            <a:ext cx="366559" cy="3665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37BF021C-8A68-6647-8B00-BDA5845767AE}"/>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63669" y="2601738"/>
            <a:ext cx="366559" cy="3665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DF6E62-440F-0C47-A0C6-D585E1CF6AC2}"/>
              </a:ext>
            </a:extLst>
          </p:cNvPr>
          <p:cNvSpPr txBox="1"/>
          <p:nvPr/>
        </p:nvSpPr>
        <p:spPr>
          <a:xfrm>
            <a:off x="1098251" y="4451962"/>
            <a:ext cx="983276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Idea: follow searchable encryption framework to encrypt index</a:t>
            </a:r>
          </a:p>
          <a:p>
            <a:pPr marL="285750" indent="-285750">
              <a:buFont typeface="Arial" panose="020B0604020202020204" pitchFamily="34" charset="0"/>
              <a:buChar char="•"/>
            </a:pPr>
            <a:r>
              <a:rPr lang="en-US" sz="2400" dirty="0"/>
              <a:t>Drawback: </a:t>
            </a:r>
          </a:p>
          <a:p>
            <a:pPr marL="742950" lvl="1" indent="-285750">
              <a:buFont typeface="Arial" panose="020B0604020202020204" pitchFamily="34" charset="0"/>
              <a:buChar char="•"/>
            </a:pPr>
            <a:r>
              <a:rPr lang="en-US" sz="2400" dirty="0"/>
              <a:t>Security concerns (search pattern + access pattern)</a:t>
            </a:r>
          </a:p>
          <a:p>
            <a:pPr marL="742950" lvl="1" indent="-285750">
              <a:buFont typeface="Arial" panose="020B0604020202020204" pitchFamily="34" charset="0"/>
              <a:buChar char="•"/>
            </a:pPr>
            <a:r>
              <a:rPr lang="en-US" sz="2400" dirty="0"/>
              <a:t>Accuracy (especially in high-dimensional space)</a:t>
            </a:r>
          </a:p>
        </p:txBody>
      </p:sp>
      <p:cxnSp>
        <p:nvCxnSpPr>
          <p:cNvPr id="25" name="Straight Connector 24">
            <a:extLst>
              <a:ext uri="{FF2B5EF4-FFF2-40B4-BE49-F238E27FC236}">
                <a16:creationId xmlns:a16="http://schemas.microsoft.com/office/drawing/2014/main" id="{9090907E-3CD8-D24E-9B68-F5E4F51B3B23}"/>
              </a:ext>
            </a:extLst>
          </p:cNvPr>
          <p:cNvCxnSpPr>
            <a:cxnSpLocks/>
          </p:cNvCxnSpPr>
          <p:nvPr/>
        </p:nvCxnSpPr>
        <p:spPr>
          <a:xfrm>
            <a:off x="4548248" y="1819783"/>
            <a:ext cx="0" cy="203970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291AE4C-9CEE-8144-B548-E6F3E3CA40ED}"/>
              </a:ext>
            </a:extLst>
          </p:cNvPr>
          <p:cNvSpPr txBox="1"/>
          <p:nvPr/>
        </p:nvSpPr>
        <p:spPr>
          <a:xfrm>
            <a:off x="2270384" y="3491538"/>
            <a:ext cx="1847208" cy="369332"/>
          </a:xfrm>
          <a:prstGeom prst="rect">
            <a:avLst/>
          </a:prstGeom>
          <a:noFill/>
        </p:spPr>
        <p:txBody>
          <a:bodyPr wrap="square" rtlCol="0">
            <a:spAutoFit/>
          </a:bodyPr>
          <a:lstStyle/>
          <a:p>
            <a:pPr algn="ctr"/>
            <a:r>
              <a:rPr lang="en-US" dirty="0"/>
              <a:t>Client</a:t>
            </a:r>
          </a:p>
        </p:txBody>
      </p:sp>
      <p:sp>
        <p:nvSpPr>
          <p:cNvPr id="28" name="TextBox 27">
            <a:extLst>
              <a:ext uri="{FF2B5EF4-FFF2-40B4-BE49-F238E27FC236}">
                <a16:creationId xmlns:a16="http://schemas.microsoft.com/office/drawing/2014/main" id="{DFEBFE42-E113-8E4B-8F50-F733944C1936}"/>
              </a:ext>
            </a:extLst>
          </p:cNvPr>
          <p:cNvSpPr txBox="1"/>
          <p:nvPr/>
        </p:nvSpPr>
        <p:spPr>
          <a:xfrm>
            <a:off x="5111626" y="3491538"/>
            <a:ext cx="3052325" cy="369332"/>
          </a:xfrm>
          <a:prstGeom prst="rect">
            <a:avLst/>
          </a:prstGeom>
          <a:noFill/>
        </p:spPr>
        <p:txBody>
          <a:bodyPr wrap="square" rtlCol="0">
            <a:spAutoFit/>
          </a:bodyPr>
          <a:lstStyle/>
          <a:p>
            <a:pPr algn="ctr"/>
            <a:r>
              <a:rPr lang="en-US" dirty="0"/>
              <a:t>Server</a:t>
            </a:r>
          </a:p>
        </p:txBody>
      </p:sp>
    </p:spTree>
    <p:extLst>
      <p:ext uri="{BB962C8B-B14F-4D97-AF65-F5344CB8AC3E}">
        <p14:creationId xmlns:p14="http://schemas.microsoft.com/office/powerpoint/2010/main" val="1824838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Research direction 5 – leakage abuse attacks</a:t>
            </a:r>
          </a:p>
        </p:txBody>
      </p:sp>
      <p:sp>
        <p:nvSpPr>
          <p:cNvPr id="53" name="TextBox 52">
            <a:extLst>
              <a:ext uri="{FF2B5EF4-FFF2-40B4-BE49-F238E27FC236}">
                <a16:creationId xmlns:a16="http://schemas.microsoft.com/office/drawing/2014/main" id="{6950BC40-BAC7-8F46-A119-6F3DDD740D25}"/>
              </a:ext>
            </a:extLst>
          </p:cNvPr>
          <p:cNvSpPr txBox="1"/>
          <p:nvPr/>
        </p:nvSpPr>
        <p:spPr>
          <a:xfrm>
            <a:off x="838200" y="1538289"/>
            <a:ext cx="8816439" cy="3046988"/>
          </a:xfrm>
          <a:prstGeom prst="rect">
            <a:avLst/>
          </a:prstGeom>
          <a:noFill/>
        </p:spPr>
        <p:txBody>
          <a:bodyPr wrap="square" rtlCol="0">
            <a:spAutoFit/>
          </a:bodyPr>
          <a:lstStyle/>
          <a:p>
            <a:r>
              <a:rPr lang="en-US" sz="2400" dirty="0"/>
              <a:t>[18] </a:t>
            </a:r>
            <a:r>
              <a:rPr lang="en-US" sz="2400" dirty="0" err="1"/>
              <a:t>Evgenios</a:t>
            </a:r>
            <a:r>
              <a:rPr lang="en-US" sz="2400" dirty="0"/>
              <a:t> M. </a:t>
            </a:r>
            <a:r>
              <a:rPr lang="en-US" sz="2400" dirty="0" err="1"/>
              <a:t>Kornaropoulos</a:t>
            </a:r>
            <a:r>
              <a:rPr lang="en-US" sz="2400" dirty="0"/>
              <a:t>, </a:t>
            </a:r>
            <a:r>
              <a:rPr lang="en-US" sz="2400" dirty="0" err="1"/>
              <a:t>Charalampos</a:t>
            </a:r>
            <a:r>
              <a:rPr lang="en-US" sz="2400" dirty="0"/>
              <a:t> </a:t>
            </a:r>
            <a:r>
              <a:rPr lang="en-US" sz="2400" dirty="0" err="1"/>
              <a:t>Papamanthou</a:t>
            </a:r>
            <a:r>
              <a:rPr lang="en-US" sz="2400" dirty="0"/>
              <a:t>, and Roberto </a:t>
            </a:r>
            <a:r>
              <a:rPr lang="en-US" sz="2400" dirty="0" err="1"/>
              <a:t>Tamassia</a:t>
            </a:r>
            <a:r>
              <a:rPr lang="en-US" sz="2400" dirty="0"/>
              <a:t>. "The state of the uniform: attacks on encrypted databases beyond the uniform query distribution." in Proc. of IEEE SP. 2020.</a:t>
            </a:r>
          </a:p>
          <a:p>
            <a:r>
              <a:rPr lang="en-HK" sz="2400" dirty="0"/>
              <a:t>[19] </a:t>
            </a:r>
            <a:r>
              <a:rPr lang="en-HK" sz="2400" dirty="0" err="1"/>
              <a:t>Evgenios</a:t>
            </a:r>
            <a:r>
              <a:rPr lang="en-HK" sz="2400" dirty="0"/>
              <a:t> M. </a:t>
            </a:r>
            <a:r>
              <a:rPr lang="en-HK" sz="2400" dirty="0" err="1"/>
              <a:t>Kornaropoulos</a:t>
            </a:r>
            <a:r>
              <a:rPr lang="en-HK" sz="2400" dirty="0"/>
              <a:t>, </a:t>
            </a:r>
            <a:r>
              <a:rPr lang="en-HK" sz="2400" dirty="0" err="1"/>
              <a:t>Charalampos</a:t>
            </a:r>
            <a:r>
              <a:rPr lang="en-HK" sz="2400" dirty="0"/>
              <a:t> </a:t>
            </a:r>
            <a:r>
              <a:rPr lang="en-HK" sz="2400" dirty="0" err="1"/>
              <a:t>Papamanthou</a:t>
            </a:r>
            <a:r>
              <a:rPr lang="en-HK" sz="2400" dirty="0"/>
              <a:t>, and Roberto </a:t>
            </a:r>
            <a:r>
              <a:rPr lang="en-HK" sz="2400" dirty="0" err="1"/>
              <a:t>Tamassia</a:t>
            </a:r>
            <a:r>
              <a:rPr lang="en-HK" sz="2400" dirty="0"/>
              <a:t>. "Data recovery on encrypted databases with k-nearest </a:t>
            </a:r>
            <a:r>
              <a:rPr lang="en-HK" sz="2400" dirty="0" err="1"/>
              <a:t>neighbor</a:t>
            </a:r>
            <a:r>
              <a:rPr lang="en-HK" sz="2400" dirty="0"/>
              <a:t> query leakage." </a:t>
            </a:r>
            <a:r>
              <a:rPr lang="en-US" sz="2400" dirty="0"/>
              <a:t> in Proc. of IEEE SP.</a:t>
            </a:r>
            <a:r>
              <a:rPr lang="en-HK" sz="2400" dirty="0"/>
              <a:t> 2019.</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5650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Research direction 6 – security enhancement</a:t>
            </a:r>
          </a:p>
        </p:txBody>
      </p:sp>
      <p:sp>
        <p:nvSpPr>
          <p:cNvPr id="4" name="TextBox 3">
            <a:extLst>
              <a:ext uri="{FF2B5EF4-FFF2-40B4-BE49-F238E27FC236}">
                <a16:creationId xmlns:a16="http://schemas.microsoft.com/office/drawing/2014/main" id="{F71A3DE3-8E8D-9E48-A8ED-8C51525C569F}"/>
              </a:ext>
            </a:extLst>
          </p:cNvPr>
          <p:cNvSpPr txBox="1"/>
          <p:nvPr/>
        </p:nvSpPr>
        <p:spPr>
          <a:xfrm>
            <a:off x="838200" y="1626919"/>
            <a:ext cx="8816439" cy="3046988"/>
          </a:xfrm>
          <a:prstGeom prst="rect">
            <a:avLst/>
          </a:prstGeom>
          <a:noFill/>
        </p:spPr>
        <p:txBody>
          <a:bodyPr wrap="square" rtlCol="0">
            <a:spAutoFit/>
          </a:bodyPr>
          <a:lstStyle/>
          <a:p>
            <a:r>
              <a:rPr lang="en-US" sz="2400" dirty="0"/>
              <a:t>[20] </a:t>
            </a:r>
            <a:r>
              <a:rPr lang="en-HK" sz="2400" dirty="0"/>
              <a:t>Yuan </a:t>
            </a:r>
            <a:r>
              <a:rPr lang="en-HK" sz="2400" dirty="0" err="1"/>
              <a:t>Xingliang</a:t>
            </a:r>
            <a:r>
              <a:rPr lang="en-HK" sz="2400" dirty="0"/>
              <a:t>, et al. "Privacy-preserving similarity joins over encrypted data." IEEE Transactions on Information Forensics and Security. 2017: 2763-2775.</a:t>
            </a:r>
          </a:p>
          <a:p>
            <a:r>
              <a:rPr lang="en-HK" sz="2400" dirty="0"/>
              <a:t>[21] Alexandra </a:t>
            </a:r>
            <a:r>
              <a:rPr lang="en-HK" sz="2400" dirty="0" err="1"/>
              <a:t>Boldyreva</a:t>
            </a:r>
            <a:r>
              <a:rPr lang="en-HK" sz="2400" dirty="0"/>
              <a:t>, and </a:t>
            </a:r>
            <a:r>
              <a:rPr lang="en-HK" sz="2400" dirty="0" err="1"/>
              <a:t>Tianxin</a:t>
            </a:r>
            <a:r>
              <a:rPr lang="en-HK" sz="2400" dirty="0"/>
              <a:t> Tang. “Privacy-Preserving Approximate k-Nearest-</a:t>
            </a:r>
            <a:r>
              <a:rPr lang="en-HK" sz="2400" dirty="0" err="1"/>
              <a:t>Neighbors</a:t>
            </a:r>
            <a:r>
              <a:rPr lang="en-HK" sz="2400" dirty="0"/>
              <a:t> Search that Hides Access, Query and Volume Patterns.” in Proc. of PETS</a:t>
            </a:r>
            <a:r>
              <a:rPr lang="en-US" sz="2400" dirty="0"/>
              <a:t>. </a:t>
            </a:r>
            <a:r>
              <a:rPr lang="en-HK" sz="2400" dirty="0"/>
              <a:t>2021.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06995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Research direction 5 – security enhancement</a:t>
            </a:r>
          </a:p>
        </p:txBody>
      </p:sp>
      <p:sp>
        <p:nvSpPr>
          <p:cNvPr id="4" name="Content Placeholder 3">
            <a:extLst>
              <a:ext uri="{FF2B5EF4-FFF2-40B4-BE49-F238E27FC236}">
                <a16:creationId xmlns:a16="http://schemas.microsoft.com/office/drawing/2014/main" id="{AD59A49B-FAFB-714D-BF77-3FEFAF08F131}"/>
              </a:ext>
            </a:extLst>
          </p:cNvPr>
          <p:cNvSpPr>
            <a:spLocks noGrp="1"/>
          </p:cNvSpPr>
          <p:nvPr>
            <p:ph idx="1"/>
          </p:nvPr>
        </p:nvSpPr>
        <p:spPr>
          <a:xfrm>
            <a:off x="755072" y="6436428"/>
            <a:ext cx="10515600" cy="314424"/>
          </a:xfrm>
        </p:spPr>
        <p:txBody>
          <a:bodyPr>
            <a:noAutofit/>
          </a:bodyPr>
          <a:lstStyle/>
          <a:p>
            <a:pPr marL="0" indent="0">
              <a:buNone/>
            </a:pPr>
            <a:r>
              <a:rPr lang="en-US" sz="1400" dirty="0"/>
              <a:t>[20] </a:t>
            </a:r>
            <a:r>
              <a:rPr lang="en-HK" sz="1400" dirty="0"/>
              <a:t>Yuan, </a:t>
            </a:r>
            <a:r>
              <a:rPr lang="en-HK" sz="1400" dirty="0" err="1"/>
              <a:t>Xingliang</a:t>
            </a:r>
            <a:r>
              <a:rPr lang="en-HK" sz="1400" dirty="0"/>
              <a:t>, et al. "Privacy-preserving similarity joins over encrypted data." IEEE Transactions on Information Forensics and Security. 2017: 2763-2775.</a:t>
            </a:r>
            <a:endParaRPr lang="en-US" sz="1400" dirty="0"/>
          </a:p>
        </p:txBody>
      </p:sp>
      <p:sp>
        <p:nvSpPr>
          <p:cNvPr id="3" name="TextBox 2">
            <a:extLst>
              <a:ext uri="{FF2B5EF4-FFF2-40B4-BE49-F238E27FC236}">
                <a16:creationId xmlns:a16="http://schemas.microsoft.com/office/drawing/2014/main" id="{BA7D78EA-7923-3449-B1BF-A03320DB1D35}"/>
              </a:ext>
            </a:extLst>
          </p:cNvPr>
          <p:cNvSpPr txBox="1"/>
          <p:nvPr/>
        </p:nvSpPr>
        <p:spPr>
          <a:xfrm>
            <a:off x="838200" y="1626919"/>
            <a:ext cx="8816439"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Search pattern protection</a:t>
            </a:r>
          </a:p>
        </p:txBody>
      </p:sp>
      <mc:AlternateContent xmlns:mc="http://schemas.openxmlformats.org/markup-compatibility/2006" xmlns:a14="http://schemas.microsoft.com/office/drawing/2010/main">
        <mc:Choice Requires="a14">
          <p:graphicFrame>
            <p:nvGraphicFramePr>
              <p:cNvPr id="10" name="Table 14">
                <a:extLst>
                  <a:ext uri="{FF2B5EF4-FFF2-40B4-BE49-F238E27FC236}">
                    <a16:creationId xmlns:a16="http://schemas.microsoft.com/office/drawing/2014/main" id="{A5E5525D-D9D7-C74B-A419-F696E7FBEDBF}"/>
                  </a:ext>
                </a:extLst>
              </p:cNvPr>
              <p:cNvGraphicFramePr>
                <a:graphicFrameLocks noGrp="1"/>
              </p:cNvGraphicFramePr>
              <p:nvPr/>
            </p:nvGraphicFramePr>
            <p:xfrm>
              <a:off x="9088136" y="2621123"/>
              <a:ext cx="1918476" cy="1112520"/>
            </p:xfrm>
            <a:graphic>
              <a:graphicData uri="http://schemas.openxmlformats.org/drawingml/2006/table">
                <a:tbl>
                  <a:tblPr firstRow="1" bandRow="1">
                    <a:tableStyleId>{BC89EF96-8CEA-46FF-86C4-4CE0E7609802}</a:tableStyleId>
                  </a:tblPr>
                  <a:tblGrid>
                    <a:gridCol w="479619">
                      <a:extLst>
                        <a:ext uri="{9D8B030D-6E8A-4147-A177-3AD203B41FA5}">
                          <a16:colId xmlns:a16="http://schemas.microsoft.com/office/drawing/2014/main" val="3185968488"/>
                        </a:ext>
                      </a:extLst>
                    </a:gridCol>
                    <a:gridCol w="479619">
                      <a:extLst>
                        <a:ext uri="{9D8B030D-6E8A-4147-A177-3AD203B41FA5}">
                          <a16:colId xmlns:a16="http://schemas.microsoft.com/office/drawing/2014/main" val="2595290463"/>
                        </a:ext>
                      </a:extLst>
                    </a:gridCol>
                    <a:gridCol w="479619">
                      <a:extLst>
                        <a:ext uri="{9D8B030D-6E8A-4147-A177-3AD203B41FA5}">
                          <a16:colId xmlns:a16="http://schemas.microsoft.com/office/drawing/2014/main" val="3071912529"/>
                        </a:ext>
                      </a:extLst>
                    </a:gridCol>
                    <a:gridCol w="479619">
                      <a:extLst>
                        <a:ext uri="{9D8B030D-6E8A-4147-A177-3AD203B41FA5}">
                          <a16:colId xmlns:a16="http://schemas.microsoft.com/office/drawing/2014/main" val="254572892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1</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3</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4</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7</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484361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5</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9</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3296962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2</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6</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8</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69424855"/>
                      </a:ext>
                    </a:extLst>
                  </a:tr>
                </a:tbl>
              </a:graphicData>
            </a:graphic>
          </p:graphicFrame>
        </mc:Choice>
        <mc:Fallback xmlns="">
          <p:graphicFrame>
            <p:nvGraphicFramePr>
              <p:cNvPr id="10" name="Table 14">
                <a:extLst>
                  <a:ext uri="{FF2B5EF4-FFF2-40B4-BE49-F238E27FC236}">
                    <a16:creationId xmlns:a16="http://schemas.microsoft.com/office/drawing/2014/main" id="{A5E5525D-D9D7-C74B-A419-F696E7FBEDBF}"/>
                  </a:ext>
                </a:extLst>
              </p:cNvPr>
              <p:cNvGraphicFramePr>
                <a:graphicFrameLocks noGrp="1"/>
              </p:cNvGraphicFramePr>
              <p:nvPr/>
            </p:nvGraphicFramePr>
            <p:xfrm>
              <a:off x="9088136" y="2621123"/>
              <a:ext cx="1918476" cy="1112520"/>
            </p:xfrm>
            <a:graphic>
              <a:graphicData uri="http://schemas.openxmlformats.org/drawingml/2006/table">
                <a:tbl>
                  <a:tblPr firstRow="1" bandRow="1">
                    <a:tableStyleId>{BC89EF96-8CEA-46FF-86C4-4CE0E7609802}</a:tableStyleId>
                  </a:tblPr>
                  <a:tblGrid>
                    <a:gridCol w="479619">
                      <a:extLst>
                        <a:ext uri="{9D8B030D-6E8A-4147-A177-3AD203B41FA5}">
                          <a16:colId xmlns:a16="http://schemas.microsoft.com/office/drawing/2014/main" val="3185968488"/>
                        </a:ext>
                      </a:extLst>
                    </a:gridCol>
                    <a:gridCol w="479619">
                      <a:extLst>
                        <a:ext uri="{9D8B030D-6E8A-4147-A177-3AD203B41FA5}">
                          <a16:colId xmlns:a16="http://schemas.microsoft.com/office/drawing/2014/main" val="2595290463"/>
                        </a:ext>
                      </a:extLst>
                    </a:gridCol>
                    <a:gridCol w="479619">
                      <a:extLst>
                        <a:ext uri="{9D8B030D-6E8A-4147-A177-3AD203B41FA5}">
                          <a16:colId xmlns:a16="http://schemas.microsoft.com/office/drawing/2014/main" val="3071912529"/>
                        </a:ext>
                      </a:extLst>
                    </a:gridCol>
                    <a:gridCol w="479619">
                      <a:extLst>
                        <a:ext uri="{9D8B030D-6E8A-4147-A177-3AD203B41FA5}">
                          <a16:colId xmlns:a16="http://schemas.microsoft.com/office/drawing/2014/main" val="2545728927"/>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32" t="-6897" r="-307895" b="-213793"/>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632" t="-6897" r="-207895" b="-213793"/>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632" t="-6897" r="-107895" b="-213793"/>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2632" t="-6897" r="-7895" b="-213793"/>
                          </a:stretch>
                        </a:blipFill>
                      </a:tcPr>
                    </a:tc>
                    <a:extLst>
                      <a:ext uri="{0D108BD9-81ED-4DB2-BD59-A6C34878D82A}">
                        <a16:rowId xmlns:a16="http://schemas.microsoft.com/office/drawing/2014/main" val="1648436119"/>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32" t="-103333" r="-307895" b="-106667"/>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632" t="-103333" r="-207895" b="-106667"/>
                          </a:stretch>
                        </a:blip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32969625"/>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32" t="-210345" r="-307895" b="-10345"/>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632" t="-210345" r="-207895" b="-10345"/>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632" t="-210345" r="-107895" b="-10345"/>
                          </a:stretch>
                        </a:blip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694248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4">
                <a:extLst>
                  <a:ext uri="{FF2B5EF4-FFF2-40B4-BE49-F238E27FC236}">
                    <a16:creationId xmlns:a16="http://schemas.microsoft.com/office/drawing/2014/main" id="{BE41D68C-3AE9-FB47-848F-9FED8D13B1A1}"/>
                  </a:ext>
                </a:extLst>
              </p:cNvPr>
              <p:cNvGraphicFramePr>
                <a:graphicFrameLocks noGrp="1"/>
              </p:cNvGraphicFramePr>
              <p:nvPr/>
            </p:nvGraphicFramePr>
            <p:xfrm>
              <a:off x="7954280" y="2621123"/>
              <a:ext cx="637732" cy="1112520"/>
            </p:xfrm>
            <a:graphic>
              <a:graphicData uri="http://schemas.openxmlformats.org/drawingml/2006/table">
                <a:tbl>
                  <a:tblPr firstRow="1" bandRow="1">
                    <a:tableStyleId>{BC89EF96-8CEA-46FF-86C4-4CE0E7609802}</a:tableStyleId>
                  </a:tblPr>
                  <a:tblGrid>
                    <a:gridCol w="637732">
                      <a:extLst>
                        <a:ext uri="{9D8B030D-6E8A-4147-A177-3AD203B41FA5}">
                          <a16:colId xmlns:a16="http://schemas.microsoft.com/office/drawing/2014/main" val="318596848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1</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023449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2</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6484361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3</m:t>
                                    </m:r>
                                  </m:sub>
                                </m:sSub>
                              </m:oMath>
                            </m:oMathPara>
                          </a14:m>
                          <a:endParaRPr lang="en-US"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32969625"/>
                      </a:ext>
                    </a:extLst>
                  </a:tr>
                </a:tbl>
              </a:graphicData>
            </a:graphic>
          </p:graphicFrame>
        </mc:Choice>
        <mc:Fallback xmlns="">
          <p:graphicFrame>
            <p:nvGraphicFramePr>
              <p:cNvPr id="11" name="Table 14">
                <a:extLst>
                  <a:ext uri="{FF2B5EF4-FFF2-40B4-BE49-F238E27FC236}">
                    <a16:creationId xmlns:a16="http://schemas.microsoft.com/office/drawing/2014/main" id="{BE41D68C-3AE9-FB47-848F-9FED8D13B1A1}"/>
                  </a:ext>
                </a:extLst>
              </p:cNvPr>
              <p:cNvGraphicFramePr>
                <a:graphicFrameLocks noGrp="1"/>
              </p:cNvGraphicFramePr>
              <p:nvPr/>
            </p:nvGraphicFramePr>
            <p:xfrm>
              <a:off x="7954280" y="2621123"/>
              <a:ext cx="637732" cy="1112520"/>
            </p:xfrm>
            <a:graphic>
              <a:graphicData uri="http://schemas.openxmlformats.org/drawingml/2006/table">
                <a:tbl>
                  <a:tblPr firstRow="1" bandRow="1">
                    <a:tableStyleId>{BC89EF96-8CEA-46FF-86C4-4CE0E7609802}</a:tableStyleId>
                  </a:tblPr>
                  <a:tblGrid>
                    <a:gridCol w="637732">
                      <a:extLst>
                        <a:ext uri="{9D8B030D-6E8A-4147-A177-3AD203B41FA5}">
                          <a16:colId xmlns:a16="http://schemas.microsoft.com/office/drawing/2014/main" val="3185968488"/>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4"/>
                          <a:stretch>
                            <a:fillRect l="-3922" t="-6897" r="-5882" b="-213793"/>
                          </a:stretch>
                        </a:blipFill>
                      </a:tcPr>
                    </a:tc>
                    <a:extLst>
                      <a:ext uri="{0D108BD9-81ED-4DB2-BD59-A6C34878D82A}">
                        <a16:rowId xmlns:a16="http://schemas.microsoft.com/office/drawing/2014/main" val="902344918"/>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4"/>
                          <a:stretch>
                            <a:fillRect l="-3922" t="-103333" r="-5882" b="-106667"/>
                          </a:stretch>
                        </a:blipFill>
                      </a:tcPr>
                    </a:tc>
                    <a:extLst>
                      <a:ext uri="{0D108BD9-81ED-4DB2-BD59-A6C34878D82A}">
                        <a16:rowId xmlns:a16="http://schemas.microsoft.com/office/drawing/2014/main" val="1648436119"/>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4"/>
                          <a:stretch>
                            <a:fillRect l="-3922" t="-210345" r="-5882" b="-10345"/>
                          </a:stretch>
                        </a:blipFill>
                      </a:tcPr>
                    </a:tc>
                    <a:extLst>
                      <a:ext uri="{0D108BD9-81ED-4DB2-BD59-A6C34878D82A}">
                        <a16:rowId xmlns:a16="http://schemas.microsoft.com/office/drawing/2014/main" val="4132969625"/>
                      </a:ext>
                    </a:extLst>
                  </a:tr>
                </a:tbl>
              </a:graphicData>
            </a:graphic>
          </p:graphicFrame>
        </mc:Fallback>
      </mc:AlternateContent>
      <p:cxnSp>
        <p:nvCxnSpPr>
          <p:cNvPr id="12" name="Straight Arrow Connector 11">
            <a:extLst>
              <a:ext uri="{FF2B5EF4-FFF2-40B4-BE49-F238E27FC236}">
                <a16:creationId xmlns:a16="http://schemas.microsoft.com/office/drawing/2014/main" id="{78C028DD-8DD1-454B-A05F-095BBBBCFABD}"/>
              </a:ext>
            </a:extLst>
          </p:cNvPr>
          <p:cNvCxnSpPr>
            <a:cxnSpLocks/>
          </p:cNvCxnSpPr>
          <p:nvPr/>
        </p:nvCxnSpPr>
        <p:spPr>
          <a:xfrm>
            <a:off x="8607599" y="2848662"/>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0B4218-5779-784C-A2E7-BDF871589F74}"/>
              </a:ext>
            </a:extLst>
          </p:cNvPr>
          <p:cNvCxnSpPr>
            <a:cxnSpLocks/>
          </p:cNvCxnSpPr>
          <p:nvPr/>
        </p:nvCxnSpPr>
        <p:spPr>
          <a:xfrm>
            <a:off x="8607599" y="3208702"/>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F8E898-2EE6-4E4C-8529-F25069F61056}"/>
              </a:ext>
            </a:extLst>
          </p:cNvPr>
          <p:cNvCxnSpPr>
            <a:cxnSpLocks/>
          </p:cNvCxnSpPr>
          <p:nvPr/>
        </p:nvCxnSpPr>
        <p:spPr>
          <a:xfrm>
            <a:off x="8607599" y="3575049"/>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0126CB-EFDD-554A-B346-18858D9498E9}"/>
              </a:ext>
            </a:extLst>
          </p:cNvPr>
          <p:cNvCxnSpPr>
            <a:cxnSpLocks/>
            <a:endCxn id="16" idx="1"/>
          </p:cNvCxnSpPr>
          <p:nvPr/>
        </p:nvCxnSpPr>
        <p:spPr>
          <a:xfrm>
            <a:off x="1223172" y="3146865"/>
            <a:ext cx="818033"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8FDFA6-1E4E-EF44-822E-E3F812141025}"/>
                  </a:ext>
                </a:extLst>
              </p:cNvPr>
              <p:cNvSpPr txBox="1"/>
              <p:nvPr/>
            </p:nvSpPr>
            <p:spPr>
              <a:xfrm>
                <a:off x="2041205" y="2962199"/>
                <a:ext cx="637732" cy="369332"/>
              </a:xfrm>
              <a:prstGeom prst="rect">
                <a:avLst/>
              </a:prstGeom>
              <a:noFill/>
              <a:ln w="254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m:t>
                          </m:r>
                        </m:sub>
                      </m:sSub>
                    </m:oMath>
                  </m:oMathPara>
                </a14:m>
                <a:endParaRPr lang="en-US" dirty="0"/>
              </a:p>
            </p:txBody>
          </p:sp>
        </mc:Choice>
        <mc:Fallback xmlns="">
          <p:sp>
            <p:nvSpPr>
              <p:cNvPr id="16" name="TextBox 15">
                <a:extLst>
                  <a:ext uri="{FF2B5EF4-FFF2-40B4-BE49-F238E27FC236}">
                    <a16:creationId xmlns:a16="http://schemas.microsoft.com/office/drawing/2014/main" id="{978FDFA6-1E4E-EF44-822E-E3F812141025}"/>
                  </a:ext>
                </a:extLst>
              </p:cNvPr>
              <p:cNvSpPr txBox="1">
                <a:spLocks noRot="1" noChangeAspect="1" noMove="1" noResize="1" noEditPoints="1" noAdjustHandles="1" noChangeArrowheads="1" noChangeShapeType="1" noTextEdit="1"/>
              </p:cNvSpPr>
              <p:nvPr/>
            </p:nvSpPr>
            <p:spPr>
              <a:xfrm>
                <a:off x="2041205" y="2962199"/>
                <a:ext cx="637732" cy="369332"/>
              </a:xfrm>
              <a:prstGeom prst="rect">
                <a:avLst/>
              </a:prstGeom>
              <a:blipFill>
                <a:blip r:embed="rId5"/>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6890D5E-271D-E848-BE38-BD296A774F3E}"/>
                  </a:ext>
                </a:extLst>
              </p:cNvPr>
              <p:cNvSpPr txBox="1"/>
              <p:nvPr/>
            </p:nvSpPr>
            <p:spPr>
              <a:xfrm>
                <a:off x="1215378" y="2702791"/>
                <a:ext cx="818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𝐿𝑆𝐻</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m:t>
                          </m:r>
                        </m:e>
                      </m:d>
                    </m:oMath>
                  </m:oMathPara>
                </a14:m>
                <a:endParaRPr lang="en-US" dirty="0"/>
              </a:p>
            </p:txBody>
          </p:sp>
        </mc:Choice>
        <mc:Fallback xmlns="">
          <p:sp>
            <p:nvSpPr>
              <p:cNvPr id="17" name="TextBox 16">
                <a:extLst>
                  <a:ext uri="{FF2B5EF4-FFF2-40B4-BE49-F238E27FC236}">
                    <a16:creationId xmlns:a16="http://schemas.microsoft.com/office/drawing/2014/main" id="{96890D5E-271D-E848-BE38-BD296A774F3E}"/>
                  </a:ext>
                </a:extLst>
              </p:cNvPr>
              <p:cNvSpPr txBox="1">
                <a:spLocks noRot="1" noChangeAspect="1" noMove="1" noResize="1" noEditPoints="1" noAdjustHandles="1" noChangeArrowheads="1" noChangeShapeType="1" noTextEdit="1"/>
              </p:cNvSpPr>
              <p:nvPr/>
            </p:nvSpPr>
            <p:spPr>
              <a:xfrm>
                <a:off x="1215378" y="2702791"/>
                <a:ext cx="818033" cy="369332"/>
              </a:xfrm>
              <a:prstGeom prst="rect">
                <a:avLst/>
              </a:prstGeom>
              <a:blipFill>
                <a:blip r:embed="rId6"/>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CA8C5D6-57AE-4F4C-88B2-C4CDE9C288A3}"/>
              </a:ext>
            </a:extLst>
          </p:cNvPr>
          <p:cNvCxnSpPr>
            <a:cxnSpLocks/>
          </p:cNvCxnSpPr>
          <p:nvPr/>
        </p:nvCxnSpPr>
        <p:spPr>
          <a:xfrm>
            <a:off x="6993681" y="3148246"/>
            <a:ext cx="818033"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A63423C-A18F-BF48-941F-C1F80561E338}"/>
                  </a:ext>
                </a:extLst>
              </p:cNvPr>
              <p:cNvSpPr txBox="1"/>
              <p:nvPr/>
            </p:nvSpPr>
            <p:spPr>
              <a:xfrm>
                <a:off x="738676" y="2937147"/>
                <a:ext cx="4767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19" name="TextBox 18">
                <a:extLst>
                  <a:ext uri="{FF2B5EF4-FFF2-40B4-BE49-F238E27FC236}">
                    <a16:creationId xmlns:a16="http://schemas.microsoft.com/office/drawing/2014/main" id="{FA63423C-A18F-BF48-941F-C1F80561E338}"/>
                  </a:ext>
                </a:extLst>
              </p:cNvPr>
              <p:cNvSpPr txBox="1">
                <a:spLocks noRot="1" noChangeAspect="1" noMove="1" noResize="1" noEditPoints="1" noAdjustHandles="1" noChangeArrowheads="1" noChangeShapeType="1" noTextEdit="1"/>
              </p:cNvSpPr>
              <p:nvPr/>
            </p:nvSpPr>
            <p:spPr>
              <a:xfrm>
                <a:off x="738676" y="2937147"/>
                <a:ext cx="476702"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93D856-A175-5D49-9E36-8E4579A7FDC2}"/>
                  </a:ext>
                </a:extLst>
              </p:cNvPr>
              <p:cNvSpPr txBox="1"/>
              <p:nvPr/>
            </p:nvSpPr>
            <p:spPr>
              <a:xfrm>
                <a:off x="11098362" y="3011907"/>
                <a:ext cx="808748" cy="369332"/>
              </a:xfrm>
              <a:prstGeom prst="rect">
                <a:avLst/>
              </a:prstGeom>
              <a:noFill/>
              <a:ln w="254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𝐼𝑛𝑑𝑒𝑥</m:t>
                      </m:r>
                    </m:oMath>
                  </m:oMathPara>
                </a14:m>
                <a:endParaRPr lang="en-US" dirty="0"/>
              </a:p>
            </p:txBody>
          </p:sp>
        </mc:Choice>
        <mc:Fallback xmlns="">
          <p:sp>
            <p:nvSpPr>
              <p:cNvPr id="20" name="TextBox 19">
                <a:extLst>
                  <a:ext uri="{FF2B5EF4-FFF2-40B4-BE49-F238E27FC236}">
                    <a16:creationId xmlns:a16="http://schemas.microsoft.com/office/drawing/2014/main" id="{5493D856-A175-5D49-9E36-8E4579A7FDC2}"/>
                  </a:ext>
                </a:extLst>
              </p:cNvPr>
              <p:cNvSpPr txBox="1">
                <a:spLocks noRot="1" noChangeAspect="1" noMove="1" noResize="1" noEditPoints="1" noAdjustHandles="1" noChangeArrowheads="1" noChangeShapeType="1" noTextEdit="1"/>
              </p:cNvSpPr>
              <p:nvPr/>
            </p:nvSpPr>
            <p:spPr>
              <a:xfrm>
                <a:off x="11098362" y="3011907"/>
                <a:ext cx="808748" cy="369332"/>
              </a:xfrm>
              <a:prstGeom prst="rect">
                <a:avLst/>
              </a:prstGeom>
              <a:blipFill>
                <a:blip r:embed="rId8"/>
                <a:stretch>
                  <a:fillRect/>
                </a:stretch>
              </a:blipFill>
              <a:ln w="25400">
                <a:noFill/>
              </a:ln>
            </p:spPr>
            <p:txBody>
              <a:bodyPr/>
              <a:lstStyle/>
              <a:p>
                <a:r>
                  <a:rPr lang="en-US">
                    <a:noFill/>
                  </a:rPr>
                  <a:t> </a:t>
                </a:r>
              </a:p>
            </p:txBody>
          </p:sp>
        </mc:Fallback>
      </mc:AlternateContent>
      <p:pic>
        <p:nvPicPr>
          <p:cNvPr id="21" name="Picture 2">
            <a:extLst>
              <a:ext uri="{FF2B5EF4-FFF2-40B4-BE49-F238E27FC236}">
                <a16:creationId xmlns:a16="http://schemas.microsoft.com/office/drawing/2014/main" id="{60B6E8A3-B331-F74C-9B77-7A753CA0F9DA}"/>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383853" y="3545449"/>
            <a:ext cx="366559" cy="3665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EE9E4C44-A80F-D346-A35E-45B915418B5C}"/>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0835869" y="3545448"/>
            <a:ext cx="366559" cy="36655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0A4505C5-EBD8-CD48-840F-4196CD027D26}"/>
              </a:ext>
            </a:extLst>
          </p:cNvPr>
          <p:cNvCxnSpPr>
            <a:cxnSpLocks/>
          </p:cNvCxnSpPr>
          <p:nvPr/>
        </p:nvCxnSpPr>
        <p:spPr>
          <a:xfrm>
            <a:off x="7402697" y="2525595"/>
            <a:ext cx="0" cy="37280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904ABB-D9A2-934F-ADAF-5704B0121E6F}"/>
              </a:ext>
            </a:extLst>
          </p:cNvPr>
          <p:cNvSpPr txBox="1"/>
          <p:nvPr/>
        </p:nvSpPr>
        <p:spPr>
          <a:xfrm>
            <a:off x="3631853" y="6087047"/>
            <a:ext cx="1847208" cy="369332"/>
          </a:xfrm>
          <a:prstGeom prst="rect">
            <a:avLst/>
          </a:prstGeom>
          <a:noFill/>
        </p:spPr>
        <p:txBody>
          <a:bodyPr wrap="square" rtlCol="0">
            <a:spAutoFit/>
          </a:bodyPr>
          <a:lstStyle/>
          <a:p>
            <a:pPr algn="ctr"/>
            <a:r>
              <a:rPr lang="en-US" dirty="0"/>
              <a:t>Client</a:t>
            </a:r>
          </a:p>
        </p:txBody>
      </p:sp>
      <p:sp>
        <p:nvSpPr>
          <p:cNvPr id="26" name="TextBox 25">
            <a:extLst>
              <a:ext uri="{FF2B5EF4-FFF2-40B4-BE49-F238E27FC236}">
                <a16:creationId xmlns:a16="http://schemas.microsoft.com/office/drawing/2014/main" id="{260E67E0-6BA7-A744-BC32-1D8BFC678A27}"/>
              </a:ext>
            </a:extLst>
          </p:cNvPr>
          <p:cNvSpPr txBox="1"/>
          <p:nvPr/>
        </p:nvSpPr>
        <p:spPr>
          <a:xfrm>
            <a:off x="7954280" y="4143557"/>
            <a:ext cx="3052325" cy="369332"/>
          </a:xfrm>
          <a:prstGeom prst="rect">
            <a:avLst/>
          </a:prstGeom>
          <a:noFill/>
        </p:spPr>
        <p:txBody>
          <a:bodyPr wrap="square" rtlCol="0">
            <a:spAutoFit/>
          </a:bodyPr>
          <a:lstStyle/>
          <a:p>
            <a:pPr algn="ctr"/>
            <a:r>
              <a:rPr lang="en-US" dirty="0"/>
              <a:t>Server</a:t>
            </a:r>
          </a:p>
        </p:txBody>
      </p:sp>
      <mc:AlternateContent xmlns:mc="http://schemas.openxmlformats.org/markup-compatibility/2006" xmlns:a14="http://schemas.microsoft.com/office/drawing/2010/main">
        <mc:Choice Requires="a14">
          <p:graphicFrame>
            <p:nvGraphicFramePr>
              <p:cNvPr id="27" name="Table 14">
                <a:extLst>
                  <a:ext uri="{FF2B5EF4-FFF2-40B4-BE49-F238E27FC236}">
                    <a16:creationId xmlns:a16="http://schemas.microsoft.com/office/drawing/2014/main" id="{DDFCD293-413F-714E-BFDA-C554CFE2EE42}"/>
                  </a:ext>
                </a:extLst>
              </p:cNvPr>
              <p:cNvGraphicFramePr>
                <a:graphicFrameLocks noGrp="1"/>
              </p:cNvGraphicFramePr>
              <p:nvPr/>
            </p:nvGraphicFramePr>
            <p:xfrm>
              <a:off x="4385692" y="4321693"/>
              <a:ext cx="1918476" cy="741680"/>
            </p:xfrm>
            <a:graphic>
              <a:graphicData uri="http://schemas.openxmlformats.org/drawingml/2006/table">
                <a:tbl>
                  <a:tblPr firstRow="1" bandRow="1">
                    <a:tableStyleId>{BC89EF96-8CEA-46FF-86C4-4CE0E7609802}</a:tableStyleId>
                  </a:tblPr>
                  <a:tblGrid>
                    <a:gridCol w="479619">
                      <a:extLst>
                        <a:ext uri="{9D8B030D-6E8A-4147-A177-3AD203B41FA5}">
                          <a16:colId xmlns:a16="http://schemas.microsoft.com/office/drawing/2014/main" val="3185968488"/>
                        </a:ext>
                      </a:extLst>
                    </a:gridCol>
                    <a:gridCol w="479619">
                      <a:extLst>
                        <a:ext uri="{9D8B030D-6E8A-4147-A177-3AD203B41FA5}">
                          <a16:colId xmlns:a16="http://schemas.microsoft.com/office/drawing/2014/main" val="2595290463"/>
                        </a:ext>
                      </a:extLst>
                    </a:gridCol>
                    <a:gridCol w="479619">
                      <a:extLst>
                        <a:ext uri="{9D8B030D-6E8A-4147-A177-3AD203B41FA5}">
                          <a16:colId xmlns:a16="http://schemas.microsoft.com/office/drawing/2014/main" val="3071912529"/>
                        </a:ext>
                      </a:extLst>
                    </a:gridCol>
                    <a:gridCol w="479619">
                      <a:extLst>
                        <a:ext uri="{9D8B030D-6E8A-4147-A177-3AD203B41FA5}">
                          <a16:colId xmlns:a16="http://schemas.microsoft.com/office/drawing/2014/main" val="254572892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5</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9</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4843611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2</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6</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𝑃</m:t>
                                    </m:r>
                                  </m:e>
                                  <m:sub>
                                    <m:r>
                                      <a:rPr lang="en-US" b="0" i="1" smtClean="0">
                                        <a:solidFill>
                                          <a:srgbClr val="002060"/>
                                        </a:solidFill>
                                        <a:latin typeface="Cambria Math" panose="02040503050406030204" pitchFamily="18" charset="0"/>
                                      </a:rPr>
                                      <m:t>8</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69424855"/>
                      </a:ext>
                    </a:extLst>
                  </a:tr>
                </a:tbl>
              </a:graphicData>
            </a:graphic>
          </p:graphicFrame>
        </mc:Choice>
        <mc:Fallback xmlns="">
          <p:graphicFrame>
            <p:nvGraphicFramePr>
              <p:cNvPr id="27" name="Table 14">
                <a:extLst>
                  <a:ext uri="{FF2B5EF4-FFF2-40B4-BE49-F238E27FC236}">
                    <a16:creationId xmlns:a16="http://schemas.microsoft.com/office/drawing/2014/main" id="{DDFCD293-413F-714E-BFDA-C554CFE2EE42}"/>
                  </a:ext>
                </a:extLst>
              </p:cNvPr>
              <p:cNvGraphicFramePr>
                <a:graphicFrameLocks noGrp="1"/>
              </p:cNvGraphicFramePr>
              <p:nvPr/>
            </p:nvGraphicFramePr>
            <p:xfrm>
              <a:off x="4385692" y="4321693"/>
              <a:ext cx="1918476" cy="741680"/>
            </p:xfrm>
            <a:graphic>
              <a:graphicData uri="http://schemas.openxmlformats.org/drawingml/2006/table">
                <a:tbl>
                  <a:tblPr firstRow="1" bandRow="1">
                    <a:tableStyleId>{BC89EF96-8CEA-46FF-86C4-4CE0E7609802}</a:tableStyleId>
                  </a:tblPr>
                  <a:tblGrid>
                    <a:gridCol w="479619">
                      <a:extLst>
                        <a:ext uri="{9D8B030D-6E8A-4147-A177-3AD203B41FA5}">
                          <a16:colId xmlns:a16="http://schemas.microsoft.com/office/drawing/2014/main" val="3185968488"/>
                        </a:ext>
                      </a:extLst>
                    </a:gridCol>
                    <a:gridCol w="479619">
                      <a:extLst>
                        <a:ext uri="{9D8B030D-6E8A-4147-A177-3AD203B41FA5}">
                          <a16:colId xmlns:a16="http://schemas.microsoft.com/office/drawing/2014/main" val="2595290463"/>
                        </a:ext>
                      </a:extLst>
                    </a:gridCol>
                    <a:gridCol w="479619">
                      <a:extLst>
                        <a:ext uri="{9D8B030D-6E8A-4147-A177-3AD203B41FA5}">
                          <a16:colId xmlns:a16="http://schemas.microsoft.com/office/drawing/2014/main" val="3071912529"/>
                        </a:ext>
                      </a:extLst>
                    </a:gridCol>
                    <a:gridCol w="479619">
                      <a:extLst>
                        <a:ext uri="{9D8B030D-6E8A-4147-A177-3AD203B41FA5}">
                          <a16:colId xmlns:a16="http://schemas.microsoft.com/office/drawing/2014/main" val="2545728927"/>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632" t="-6667" r="-305263" b="-106667"/>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102632" t="-6667" r="-205263" b="-106667"/>
                          </a:stretch>
                        </a:blip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48436119"/>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632" t="-110345" r="-305263" b="-10345"/>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102632" t="-110345" r="-205263" b="-10345"/>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02632" t="-110345" r="-105263" b="-10345"/>
                          </a:stretch>
                        </a:blipFill>
                      </a:tcPr>
                    </a:tc>
                    <a:tc>
                      <a:txBody>
                        <a:bodyPr/>
                        <a:lstStyle/>
                        <a:p>
                          <a:pPr algn="ctr"/>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694248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8" name="Table 14">
                <a:extLst>
                  <a:ext uri="{FF2B5EF4-FFF2-40B4-BE49-F238E27FC236}">
                    <a16:creationId xmlns:a16="http://schemas.microsoft.com/office/drawing/2014/main" id="{DF8531DC-2B81-AE45-A4DA-1A94069EFB3E}"/>
                  </a:ext>
                </a:extLst>
              </p:cNvPr>
              <p:cNvGraphicFramePr>
                <a:graphicFrameLocks noGrp="1"/>
              </p:cNvGraphicFramePr>
              <p:nvPr/>
            </p:nvGraphicFramePr>
            <p:xfrm>
              <a:off x="3251836" y="4321693"/>
              <a:ext cx="637732" cy="741680"/>
            </p:xfrm>
            <a:graphic>
              <a:graphicData uri="http://schemas.openxmlformats.org/drawingml/2006/table">
                <a:tbl>
                  <a:tblPr firstRow="1" bandRow="1">
                    <a:tableStyleId>{BC89EF96-8CEA-46FF-86C4-4CE0E7609802}</a:tableStyleId>
                  </a:tblPr>
                  <a:tblGrid>
                    <a:gridCol w="637732">
                      <a:extLst>
                        <a:ext uri="{9D8B030D-6E8A-4147-A177-3AD203B41FA5}">
                          <a16:colId xmlns:a16="http://schemas.microsoft.com/office/drawing/2014/main" val="318596848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2</m:t>
                                    </m:r>
                                  </m:sub>
                                </m:sSub>
                              </m:oMath>
                            </m:oMathPara>
                          </a14:m>
                          <a:endParaRPr lang="en-US" b="0"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023449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𝐿𝑆</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𝐻</m:t>
                                    </m:r>
                                  </m:e>
                                  <m:sub>
                                    <m:r>
                                      <a:rPr lang="en-US" b="0" i="1" smtClean="0">
                                        <a:solidFill>
                                          <a:srgbClr val="002060"/>
                                        </a:solidFill>
                                        <a:latin typeface="Cambria Math" panose="02040503050406030204" pitchFamily="18" charset="0"/>
                                      </a:rPr>
                                      <m:t>3</m:t>
                                    </m:r>
                                  </m:sub>
                                </m:sSub>
                              </m:oMath>
                            </m:oMathPara>
                          </a14:m>
                          <a:endParaRPr lang="en-US" dirty="0">
                            <a:solidFill>
                              <a:srgbClr val="00206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32969625"/>
                      </a:ext>
                    </a:extLst>
                  </a:tr>
                </a:tbl>
              </a:graphicData>
            </a:graphic>
          </p:graphicFrame>
        </mc:Choice>
        <mc:Fallback xmlns="">
          <p:graphicFrame>
            <p:nvGraphicFramePr>
              <p:cNvPr id="28" name="Table 14">
                <a:extLst>
                  <a:ext uri="{FF2B5EF4-FFF2-40B4-BE49-F238E27FC236}">
                    <a16:creationId xmlns:a16="http://schemas.microsoft.com/office/drawing/2014/main" id="{DF8531DC-2B81-AE45-A4DA-1A94069EFB3E}"/>
                  </a:ext>
                </a:extLst>
              </p:cNvPr>
              <p:cNvGraphicFramePr>
                <a:graphicFrameLocks noGrp="1"/>
              </p:cNvGraphicFramePr>
              <p:nvPr/>
            </p:nvGraphicFramePr>
            <p:xfrm>
              <a:off x="3251836" y="4321693"/>
              <a:ext cx="637732" cy="741680"/>
            </p:xfrm>
            <a:graphic>
              <a:graphicData uri="http://schemas.openxmlformats.org/drawingml/2006/table">
                <a:tbl>
                  <a:tblPr firstRow="1" bandRow="1">
                    <a:tableStyleId>{BC89EF96-8CEA-46FF-86C4-4CE0E7609802}</a:tableStyleId>
                  </a:tblPr>
                  <a:tblGrid>
                    <a:gridCol w="637732">
                      <a:extLst>
                        <a:ext uri="{9D8B030D-6E8A-4147-A177-3AD203B41FA5}">
                          <a16:colId xmlns:a16="http://schemas.microsoft.com/office/drawing/2014/main" val="3185968488"/>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11"/>
                          <a:stretch>
                            <a:fillRect l="-3922" t="-6667" r="-3922" b="-106667"/>
                          </a:stretch>
                        </a:blipFill>
                      </a:tcPr>
                    </a:tc>
                    <a:extLst>
                      <a:ext uri="{0D108BD9-81ED-4DB2-BD59-A6C34878D82A}">
                        <a16:rowId xmlns:a16="http://schemas.microsoft.com/office/drawing/2014/main" val="902344918"/>
                      </a:ext>
                    </a:extLst>
                  </a:tr>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11"/>
                          <a:stretch>
                            <a:fillRect l="-3922" t="-110345" r="-3922" b="-10345"/>
                          </a:stretch>
                        </a:blipFill>
                      </a:tcPr>
                    </a:tc>
                    <a:extLst>
                      <a:ext uri="{0D108BD9-81ED-4DB2-BD59-A6C34878D82A}">
                        <a16:rowId xmlns:a16="http://schemas.microsoft.com/office/drawing/2014/main" val="4132969625"/>
                      </a:ext>
                    </a:extLst>
                  </a:tr>
                </a:tbl>
              </a:graphicData>
            </a:graphic>
          </p:graphicFrame>
        </mc:Fallback>
      </mc:AlternateContent>
      <p:cxnSp>
        <p:nvCxnSpPr>
          <p:cNvPr id="29" name="Straight Arrow Connector 28">
            <a:extLst>
              <a:ext uri="{FF2B5EF4-FFF2-40B4-BE49-F238E27FC236}">
                <a16:creationId xmlns:a16="http://schemas.microsoft.com/office/drawing/2014/main" id="{7CD43632-2AE2-A243-82D0-26A401DB667F}"/>
              </a:ext>
            </a:extLst>
          </p:cNvPr>
          <p:cNvCxnSpPr>
            <a:cxnSpLocks/>
          </p:cNvCxnSpPr>
          <p:nvPr/>
        </p:nvCxnSpPr>
        <p:spPr>
          <a:xfrm>
            <a:off x="3905155" y="4549232"/>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12D5FB-EB25-F643-BFA8-A1B7E09DBBCE}"/>
              </a:ext>
            </a:extLst>
          </p:cNvPr>
          <p:cNvCxnSpPr>
            <a:cxnSpLocks/>
          </p:cNvCxnSpPr>
          <p:nvPr/>
        </p:nvCxnSpPr>
        <p:spPr>
          <a:xfrm>
            <a:off x="3905155" y="4909272"/>
            <a:ext cx="468000"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2">
            <a:extLst>
              <a:ext uri="{FF2B5EF4-FFF2-40B4-BE49-F238E27FC236}">
                <a16:creationId xmlns:a16="http://schemas.microsoft.com/office/drawing/2014/main" id="{F16C1252-821B-8341-A9BC-8504E9DF0AB2}"/>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674591" y="3123199"/>
            <a:ext cx="366559" cy="36655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4E28D08C-2A82-EF46-8EA2-9CD3C3C22D97}"/>
              </a:ext>
            </a:extLst>
          </p:cNvPr>
          <p:cNvCxnSpPr>
            <a:cxnSpLocks/>
          </p:cNvCxnSpPr>
          <p:nvPr/>
        </p:nvCxnSpPr>
        <p:spPr>
          <a:xfrm>
            <a:off x="2678937" y="3146865"/>
            <a:ext cx="818033"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Diamond 34">
            <a:extLst>
              <a:ext uri="{FF2B5EF4-FFF2-40B4-BE49-F238E27FC236}">
                <a16:creationId xmlns:a16="http://schemas.microsoft.com/office/drawing/2014/main" id="{457FC1EA-F9AD-4D40-8F01-182538FEA6A9}"/>
              </a:ext>
            </a:extLst>
          </p:cNvPr>
          <p:cNvSpPr/>
          <p:nvPr/>
        </p:nvSpPr>
        <p:spPr>
          <a:xfrm>
            <a:off x="3527592" y="2622785"/>
            <a:ext cx="1958543" cy="1063345"/>
          </a:xfrm>
          <a:prstGeom prst="diamond">
            <a:avLst/>
          </a:prstGeom>
          <a:solidFill>
            <a:srgbClr val="DEEDF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Queried before?</a:t>
            </a:r>
          </a:p>
        </p:txBody>
      </p:sp>
      <p:cxnSp>
        <p:nvCxnSpPr>
          <p:cNvPr id="36" name="Straight Arrow Connector 35">
            <a:extLst>
              <a:ext uri="{FF2B5EF4-FFF2-40B4-BE49-F238E27FC236}">
                <a16:creationId xmlns:a16="http://schemas.microsoft.com/office/drawing/2014/main" id="{F6B50E33-1363-6F42-BE41-923CB647230A}"/>
              </a:ext>
            </a:extLst>
          </p:cNvPr>
          <p:cNvCxnSpPr>
            <a:cxnSpLocks/>
          </p:cNvCxnSpPr>
          <p:nvPr/>
        </p:nvCxnSpPr>
        <p:spPr>
          <a:xfrm>
            <a:off x="5486135" y="3146865"/>
            <a:ext cx="818033"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DE19E8-5892-BB43-A8FA-1BC3BE0958AE}"/>
                  </a:ext>
                </a:extLst>
              </p:cNvPr>
              <p:cNvSpPr txBox="1"/>
              <p:nvPr/>
            </p:nvSpPr>
            <p:spPr>
              <a:xfrm>
                <a:off x="6316301" y="2973387"/>
                <a:ext cx="637732" cy="369332"/>
              </a:xfrm>
              <a:prstGeom prst="rect">
                <a:avLst/>
              </a:prstGeom>
              <a:noFill/>
              <a:ln w="254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m:t>
                          </m:r>
                        </m:sub>
                      </m:sSub>
                    </m:oMath>
                  </m:oMathPara>
                </a14:m>
                <a:endParaRPr lang="en-US" dirty="0"/>
              </a:p>
            </p:txBody>
          </p:sp>
        </mc:Choice>
        <mc:Fallback xmlns="">
          <p:sp>
            <p:nvSpPr>
              <p:cNvPr id="37" name="TextBox 36">
                <a:extLst>
                  <a:ext uri="{FF2B5EF4-FFF2-40B4-BE49-F238E27FC236}">
                    <a16:creationId xmlns:a16="http://schemas.microsoft.com/office/drawing/2014/main" id="{B9DE19E8-5892-BB43-A8FA-1BC3BE0958AE}"/>
                  </a:ext>
                </a:extLst>
              </p:cNvPr>
              <p:cNvSpPr txBox="1">
                <a:spLocks noRot="1" noChangeAspect="1" noMove="1" noResize="1" noEditPoints="1" noAdjustHandles="1" noChangeArrowheads="1" noChangeShapeType="1" noTextEdit="1"/>
              </p:cNvSpPr>
              <p:nvPr/>
            </p:nvSpPr>
            <p:spPr>
              <a:xfrm>
                <a:off x="6316301" y="2973387"/>
                <a:ext cx="637732" cy="369332"/>
              </a:xfrm>
              <a:prstGeom prst="rect">
                <a:avLst/>
              </a:prstGeom>
              <a:blipFill>
                <a:blip r:embed="rId12"/>
                <a:stretch>
                  <a:fillRect/>
                </a:stretch>
              </a:blipFill>
              <a:ln w="25400">
                <a:noFill/>
              </a:ln>
            </p:spPr>
            <p:txBody>
              <a:bodyPr/>
              <a:lstStyle/>
              <a:p>
                <a:r>
                  <a:rPr lang="en-US">
                    <a:noFill/>
                  </a:rPr>
                  <a:t> </a:t>
                </a:r>
              </a:p>
            </p:txBody>
          </p:sp>
        </mc:Fallback>
      </mc:AlternateContent>
      <p:sp>
        <p:nvSpPr>
          <p:cNvPr id="38" name="TextBox 37">
            <a:extLst>
              <a:ext uri="{FF2B5EF4-FFF2-40B4-BE49-F238E27FC236}">
                <a16:creationId xmlns:a16="http://schemas.microsoft.com/office/drawing/2014/main" id="{AA0D1B00-E1B8-2C4C-AF60-124A8D1F2A97}"/>
              </a:ext>
            </a:extLst>
          </p:cNvPr>
          <p:cNvSpPr txBox="1"/>
          <p:nvPr/>
        </p:nvSpPr>
        <p:spPr>
          <a:xfrm>
            <a:off x="5479061" y="2799512"/>
            <a:ext cx="380623" cy="369332"/>
          </a:xfrm>
          <a:prstGeom prst="rect">
            <a:avLst/>
          </a:prstGeom>
          <a:noFill/>
        </p:spPr>
        <p:txBody>
          <a:bodyPr wrap="square" rtlCol="0">
            <a:spAutoFit/>
          </a:bodyPr>
          <a:lstStyle/>
          <a:p>
            <a:r>
              <a:rPr lang="en-US" dirty="0"/>
              <a:t>N</a:t>
            </a:r>
          </a:p>
        </p:txBody>
      </p:sp>
      <p:cxnSp>
        <p:nvCxnSpPr>
          <p:cNvPr id="40" name="Straight Arrow Connector 39">
            <a:extLst>
              <a:ext uri="{FF2B5EF4-FFF2-40B4-BE49-F238E27FC236}">
                <a16:creationId xmlns:a16="http://schemas.microsoft.com/office/drawing/2014/main" id="{A6BBF5D1-3453-1E45-8C21-9D2A5DD1E9D8}"/>
              </a:ext>
            </a:extLst>
          </p:cNvPr>
          <p:cNvCxnSpPr>
            <a:stCxn id="35" idx="2"/>
          </p:cNvCxnSpPr>
          <p:nvPr/>
        </p:nvCxnSpPr>
        <p:spPr>
          <a:xfrm flipH="1">
            <a:off x="4504980" y="3686130"/>
            <a:ext cx="1884" cy="534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0EA7EE1-3E5C-884A-85DD-66C864CE9566}"/>
              </a:ext>
            </a:extLst>
          </p:cNvPr>
          <p:cNvSpPr txBox="1"/>
          <p:nvPr/>
        </p:nvSpPr>
        <p:spPr>
          <a:xfrm>
            <a:off x="4503855" y="3634579"/>
            <a:ext cx="380623" cy="369332"/>
          </a:xfrm>
          <a:prstGeom prst="rect">
            <a:avLst/>
          </a:prstGeom>
          <a:noFill/>
        </p:spPr>
        <p:txBody>
          <a:bodyPr wrap="square" rtlCol="0">
            <a:spAutoFit/>
          </a:bodyPr>
          <a:lstStyle/>
          <a:p>
            <a:r>
              <a:rPr lang="en-US" dirty="0"/>
              <a:t>Y</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C120B9A-A498-AE41-B08B-0F08595F1D8B}"/>
                  </a:ext>
                </a:extLst>
              </p:cNvPr>
              <p:cNvSpPr txBox="1"/>
              <p:nvPr/>
            </p:nvSpPr>
            <p:spPr>
              <a:xfrm>
                <a:off x="6299714" y="4565301"/>
                <a:ext cx="808748" cy="369332"/>
              </a:xfrm>
              <a:prstGeom prst="rect">
                <a:avLst/>
              </a:prstGeom>
              <a:noFill/>
              <a:ln w="254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𝐶𝑎𝑐h𝑒</m:t>
                      </m:r>
                    </m:oMath>
                  </m:oMathPara>
                </a14:m>
                <a:endParaRPr lang="en-US" dirty="0"/>
              </a:p>
            </p:txBody>
          </p:sp>
        </mc:Choice>
        <mc:Fallback xmlns="">
          <p:sp>
            <p:nvSpPr>
              <p:cNvPr id="42" name="TextBox 41">
                <a:extLst>
                  <a:ext uri="{FF2B5EF4-FFF2-40B4-BE49-F238E27FC236}">
                    <a16:creationId xmlns:a16="http://schemas.microsoft.com/office/drawing/2014/main" id="{9C120B9A-A498-AE41-B08B-0F08595F1D8B}"/>
                  </a:ext>
                </a:extLst>
              </p:cNvPr>
              <p:cNvSpPr txBox="1">
                <a:spLocks noRot="1" noChangeAspect="1" noMove="1" noResize="1" noEditPoints="1" noAdjustHandles="1" noChangeArrowheads="1" noChangeShapeType="1" noTextEdit="1"/>
              </p:cNvSpPr>
              <p:nvPr/>
            </p:nvSpPr>
            <p:spPr>
              <a:xfrm>
                <a:off x="6299714" y="4565301"/>
                <a:ext cx="808748" cy="369332"/>
              </a:xfrm>
              <a:prstGeom prst="rect">
                <a:avLst/>
              </a:prstGeom>
              <a:blipFill>
                <a:blip r:embed="rId13"/>
                <a:stretch>
                  <a:fillRect/>
                </a:stretch>
              </a:blipFill>
              <a:ln w="25400">
                <a:noFill/>
              </a:ln>
            </p:spPr>
            <p:txBody>
              <a:bodyPr/>
              <a:lstStyle/>
              <a:p>
                <a:r>
                  <a:rPr lang="en-US">
                    <a:noFill/>
                  </a:rPr>
                  <a:t> </a:t>
                </a:r>
              </a:p>
            </p:txBody>
          </p:sp>
        </mc:Fallback>
      </mc:AlternateContent>
      <p:cxnSp>
        <p:nvCxnSpPr>
          <p:cNvPr id="45" name="Elbow Connector 44">
            <a:extLst>
              <a:ext uri="{FF2B5EF4-FFF2-40B4-BE49-F238E27FC236}">
                <a16:creationId xmlns:a16="http://schemas.microsoft.com/office/drawing/2014/main" id="{3376EDD9-48E6-8040-992D-5663CCF75A01}"/>
              </a:ext>
            </a:extLst>
          </p:cNvPr>
          <p:cNvCxnSpPr>
            <a:cxnSpLocks/>
            <a:stCxn id="26" idx="2"/>
          </p:cNvCxnSpPr>
          <p:nvPr/>
        </p:nvCxnSpPr>
        <p:spPr>
          <a:xfrm rot="5400000">
            <a:off x="6467789" y="2834405"/>
            <a:ext cx="1334171" cy="469113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ADF547-3BE1-1F49-A88E-183DEAB78A2E}"/>
              </a:ext>
            </a:extLst>
          </p:cNvPr>
          <p:cNvCxnSpPr/>
          <p:nvPr/>
        </p:nvCxnSpPr>
        <p:spPr>
          <a:xfrm>
            <a:off x="4503855" y="5189517"/>
            <a:ext cx="0" cy="4631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CB46895-AC30-2C4E-B6DD-39FCA3B0E5AF}"/>
                  </a:ext>
                </a:extLst>
              </p:cNvPr>
              <p:cNvSpPr txBox="1"/>
              <p:nvPr/>
            </p:nvSpPr>
            <p:spPr>
              <a:xfrm>
                <a:off x="3530227" y="5568242"/>
                <a:ext cx="2115905"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49" name="TextBox 48">
                <a:extLst>
                  <a:ext uri="{FF2B5EF4-FFF2-40B4-BE49-F238E27FC236}">
                    <a16:creationId xmlns:a16="http://schemas.microsoft.com/office/drawing/2014/main" id="{ECB46895-AC30-2C4E-B6DD-39FCA3B0E5AF}"/>
                  </a:ext>
                </a:extLst>
              </p:cNvPr>
              <p:cNvSpPr txBox="1">
                <a:spLocks noRot="1" noChangeAspect="1" noMove="1" noResize="1" noEditPoints="1" noAdjustHandles="1" noChangeArrowheads="1" noChangeShapeType="1" noTextEdit="1"/>
              </p:cNvSpPr>
              <p:nvPr/>
            </p:nvSpPr>
            <p:spPr>
              <a:xfrm>
                <a:off x="3530227" y="5568242"/>
                <a:ext cx="2115905" cy="523220"/>
              </a:xfrm>
              <a:prstGeom prst="rect">
                <a:avLst/>
              </a:prstGeom>
              <a:blipFill>
                <a:blip r:embed="rId14"/>
                <a:stretch>
                  <a:fillRect b="-7143"/>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F8CA9E25-8BDA-F74F-AFF0-49B58CD6104F}"/>
              </a:ext>
            </a:extLst>
          </p:cNvPr>
          <p:cNvCxnSpPr/>
          <p:nvPr/>
        </p:nvCxnSpPr>
        <p:spPr>
          <a:xfrm flipH="1">
            <a:off x="2505694" y="5847060"/>
            <a:ext cx="172192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AE10E3E-23E9-714A-B91E-AB8F2A7ADE4B}"/>
              </a:ext>
            </a:extLst>
          </p:cNvPr>
          <p:cNvSpPr txBox="1"/>
          <p:nvPr/>
        </p:nvSpPr>
        <p:spPr>
          <a:xfrm>
            <a:off x="755072" y="5679670"/>
            <a:ext cx="1847208" cy="369332"/>
          </a:xfrm>
          <a:prstGeom prst="rect">
            <a:avLst/>
          </a:prstGeom>
          <a:noFill/>
        </p:spPr>
        <p:txBody>
          <a:bodyPr wrap="square" rtlCol="0">
            <a:spAutoFit/>
          </a:bodyPr>
          <a:lstStyle/>
          <a:p>
            <a:pPr algn="ctr"/>
            <a:r>
              <a:rPr lang="en-US" dirty="0"/>
              <a:t>Search result</a:t>
            </a:r>
          </a:p>
        </p:txBody>
      </p:sp>
    </p:spTree>
    <p:extLst>
      <p:ext uri="{BB962C8B-B14F-4D97-AF65-F5344CB8AC3E}">
        <p14:creationId xmlns:p14="http://schemas.microsoft.com/office/powerpoint/2010/main" val="1388140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normAutofit/>
          </a:bodyPr>
          <a:lstStyle/>
          <a:p>
            <a:r>
              <a:rPr lang="en-US" b="1" dirty="0">
                <a:solidFill>
                  <a:schemeClr val="accent4">
                    <a:lumMod val="50000"/>
                  </a:schemeClr>
                </a:solidFill>
              </a:rPr>
              <a:t>Research direction 6 – performance improvement</a:t>
            </a:r>
            <a:endParaRPr lang="en-US" b="1" dirty="0">
              <a:solidFill>
                <a:srgbClr val="C00000"/>
              </a:solidFill>
            </a:endParaRPr>
          </a:p>
        </p:txBody>
      </p:sp>
      <p:sp>
        <p:nvSpPr>
          <p:cNvPr id="8" name="TextBox 7">
            <a:extLst>
              <a:ext uri="{FF2B5EF4-FFF2-40B4-BE49-F238E27FC236}">
                <a16:creationId xmlns:a16="http://schemas.microsoft.com/office/drawing/2014/main" id="{C2C62029-7A31-4140-AFA2-6C0A8B5D7C19}"/>
              </a:ext>
            </a:extLst>
          </p:cNvPr>
          <p:cNvSpPr txBox="1"/>
          <p:nvPr/>
        </p:nvSpPr>
        <p:spPr>
          <a:xfrm>
            <a:off x="4120738" y="4663659"/>
            <a:ext cx="3954483" cy="400110"/>
          </a:xfrm>
          <a:prstGeom prst="rect">
            <a:avLst/>
          </a:prstGeom>
          <a:noFill/>
        </p:spPr>
        <p:txBody>
          <a:bodyPr wrap="square" rtlCol="0">
            <a:spAutoFit/>
          </a:bodyPr>
          <a:lstStyle/>
          <a:p>
            <a:pPr algn="ctr"/>
            <a:r>
              <a:rPr lang="en-US" sz="2000" dirty="0"/>
              <a:t>System architecture</a:t>
            </a:r>
          </a:p>
        </p:txBody>
      </p:sp>
      <p:pic>
        <p:nvPicPr>
          <p:cNvPr id="3" name="Picture 2">
            <a:extLst>
              <a:ext uri="{FF2B5EF4-FFF2-40B4-BE49-F238E27FC236}">
                <a16:creationId xmlns:a16="http://schemas.microsoft.com/office/drawing/2014/main" id="{1DF602F4-A795-594D-A5F4-F7EDA9C20960}"/>
              </a:ext>
            </a:extLst>
          </p:cNvPr>
          <p:cNvPicPr>
            <a:picLocks noChangeAspect="1"/>
          </p:cNvPicPr>
          <p:nvPr/>
        </p:nvPicPr>
        <p:blipFill>
          <a:blip r:embed="rId3"/>
          <a:stretch>
            <a:fillRect/>
          </a:stretch>
        </p:blipFill>
        <p:spPr>
          <a:xfrm>
            <a:off x="2612107" y="2266581"/>
            <a:ext cx="6543769" cy="2324838"/>
          </a:xfrm>
          <a:prstGeom prst="rect">
            <a:avLst/>
          </a:prstGeom>
        </p:spPr>
      </p:pic>
      <p:sp>
        <p:nvSpPr>
          <p:cNvPr id="11" name="TextBox 10">
            <a:extLst>
              <a:ext uri="{FF2B5EF4-FFF2-40B4-BE49-F238E27FC236}">
                <a16:creationId xmlns:a16="http://schemas.microsoft.com/office/drawing/2014/main" id="{B30E5D09-C40B-794F-AF01-57F4CB9826B0}"/>
              </a:ext>
            </a:extLst>
          </p:cNvPr>
          <p:cNvSpPr txBox="1"/>
          <p:nvPr/>
        </p:nvSpPr>
        <p:spPr>
          <a:xfrm>
            <a:off x="838200" y="5942331"/>
            <a:ext cx="10023676" cy="50597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2400" dirty="0"/>
              <a:t>Drawback: high computation overhead</a:t>
            </a:r>
          </a:p>
        </p:txBody>
      </p:sp>
      <p:sp>
        <p:nvSpPr>
          <p:cNvPr id="12" name="Content Placeholder 3">
            <a:extLst>
              <a:ext uri="{FF2B5EF4-FFF2-40B4-BE49-F238E27FC236}">
                <a16:creationId xmlns:a16="http://schemas.microsoft.com/office/drawing/2014/main" id="{6D5AA587-A0F7-C043-BF03-37E2D2F45D0B}"/>
              </a:ext>
            </a:extLst>
          </p:cNvPr>
          <p:cNvSpPr>
            <a:spLocks noGrp="1"/>
          </p:cNvSpPr>
          <p:nvPr>
            <p:ph idx="1"/>
          </p:nvPr>
        </p:nvSpPr>
        <p:spPr>
          <a:xfrm>
            <a:off x="755072" y="6507678"/>
            <a:ext cx="10515600" cy="314424"/>
          </a:xfrm>
        </p:spPr>
        <p:txBody>
          <a:bodyPr>
            <a:noAutofit/>
          </a:bodyPr>
          <a:lstStyle/>
          <a:p>
            <a:pPr marL="0" indent="0">
              <a:buNone/>
            </a:pPr>
            <a:r>
              <a:rPr lang="en-US" sz="1400" dirty="0"/>
              <a:t>[22] </a:t>
            </a:r>
            <a:r>
              <a:rPr lang="en-HK" sz="1400" dirty="0"/>
              <a:t>Chen, Hao, et al. "{SANNS}: Scaling up secure approximate k-nearest </a:t>
            </a:r>
            <a:r>
              <a:rPr lang="en-HK" sz="1400" dirty="0" err="1"/>
              <a:t>neighbors</a:t>
            </a:r>
            <a:r>
              <a:rPr lang="en-HK" sz="1400" dirty="0"/>
              <a:t> search." in Proc. of </a:t>
            </a:r>
            <a:r>
              <a:rPr lang="en-HK" sz="1400" i="1" dirty="0"/>
              <a:t>USENIX Security</a:t>
            </a:r>
            <a:r>
              <a:rPr lang="en-HK" sz="1400" dirty="0"/>
              <a:t>. 2020.</a:t>
            </a:r>
            <a:endParaRPr lang="en-US" sz="1400" dirty="0"/>
          </a:p>
        </p:txBody>
      </p:sp>
      <p:sp>
        <p:nvSpPr>
          <p:cNvPr id="4" name="TextBox 3">
            <a:extLst>
              <a:ext uri="{FF2B5EF4-FFF2-40B4-BE49-F238E27FC236}">
                <a16:creationId xmlns:a16="http://schemas.microsoft.com/office/drawing/2014/main" id="{0207F1E5-7189-7749-9E58-4FC09406E118}"/>
              </a:ext>
            </a:extLst>
          </p:cNvPr>
          <p:cNvSpPr txBox="1"/>
          <p:nvPr/>
        </p:nvSpPr>
        <p:spPr>
          <a:xfrm>
            <a:off x="838200" y="1589794"/>
            <a:ext cx="8811491"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Accuracy improvement</a:t>
            </a:r>
          </a:p>
        </p:txBody>
      </p:sp>
      <p:sp>
        <p:nvSpPr>
          <p:cNvPr id="13" name="TextBox 12">
            <a:extLst>
              <a:ext uri="{FF2B5EF4-FFF2-40B4-BE49-F238E27FC236}">
                <a16:creationId xmlns:a16="http://schemas.microsoft.com/office/drawing/2014/main" id="{9534B97F-98DB-464B-A471-412969365F8B}"/>
              </a:ext>
            </a:extLst>
          </p:cNvPr>
          <p:cNvSpPr txBox="1"/>
          <p:nvPr/>
        </p:nvSpPr>
        <p:spPr>
          <a:xfrm>
            <a:off x="838200" y="5102389"/>
            <a:ext cx="10515600" cy="830997"/>
          </a:xfrm>
          <a:prstGeom prst="rect">
            <a:avLst/>
          </a:prstGeom>
          <a:noFill/>
        </p:spPr>
        <p:txBody>
          <a:bodyPr wrap="square">
            <a:spAutoFit/>
          </a:bodyPr>
          <a:lstStyle/>
          <a:p>
            <a:pPr marL="285750" indent="-285750">
              <a:buFont typeface="Arial" panose="020B0604020202020204" pitchFamily="34" charset="0"/>
              <a:buChar char="•"/>
            </a:pPr>
            <a:r>
              <a:rPr lang="en-US" sz="2400" dirty="0"/>
              <a:t>Ideal: k-means</a:t>
            </a:r>
            <a:r>
              <a:rPr lang="zh-CN" altLang="en-US" sz="2400" dirty="0"/>
              <a:t> </a:t>
            </a:r>
            <a:r>
              <a:rPr lang="en-US" altLang="zh-CN" sz="2400" dirty="0"/>
              <a:t>clustering</a:t>
            </a:r>
            <a:r>
              <a:rPr lang="en-US" sz="2400" dirty="0"/>
              <a:t> + homomorphic encryption + garbled circuits + secret sharing</a:t>
            </a:r>
          </a:p>
        </p:txBody>
      </p:sp>
    </p:spTree>
    <p:extLst>
      <p:ext uri="{BB962C8B-B14F-4D97-AF65-F5344CB8AC3E}">
        <p14:creationId xmlns:p14="http://schemas.microsoft.com/office/powerpoint/2010/main" val="1688549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Research direction 6 – performance improvement</a:t>
            </a:r>
          </a:p>
        </p:txBody>
      </p:sp>
      <p:sp>
        <p:nvSpPr>
          <p:cNvPr id="4" name="Content Placeholder 3">
            <a:extLst>
              <a:ext uri="{FF2B5EF4-FFF2-40B4-BE49-F238E27FC236}">
                <a16:creationId xmlns:a16="http://schemas.microsoft.com/office/drawing/2014/main" id="{AD59A49B-FAFB-714D-BF77-3FEFAF08F131}"/>
              </a:ext>
            </a:extLst>
          </p:cNvPr>
          <p:cNvSpPr>
            <a:spLocks noGrp="1"/>
          </p:cNvSpPr>
          <p:nvPr>
            <p:ph idx="1"/>
          </p:nvPr>
        </p:nvSpPr>
        <p:spPr>
          <a:xfrm>
            <a:off x="755072" y="6507678"/>
            <a:ext cx="10515600" cy="314424"/>
          </a:xfrm>
        </p:spPr>
        <p:txBody>
          <a:bodyPr>
            <a:noAutofit/>
          </a:bodyPr>
          <a:lstStyle/>
          <a:p>
            <a:pPr marL="0" indent="0">
              <a:buNone/>
            </a:pPr>
            <a:r>
              <a:rPr lang="en-US" sz="1400" dirty="0"/>
              <a:t>[23] </a:t>
            </a:r>
            <a:r>
              <a:rPr lang="en-HK" sz="1400" dirty="0" err="1"/>
              <a:t>Servan</a:t>
            </a:r>
            <a:r>
              <a:rPr lang="en-HK" sz="1400" dirty="0"/>
              <a:t>-Schreiber, Sacha, Simon </a:t>
            </a:r>
            <a:r>
              <a:rPr lang="en-HK" sz="1400" dirty="0" err="1"/>
              <a:t>Langowski</a:t>
            </a:r>
            <a:r>
              <a:rPr lang="en-HK" sz="1400" dirty="0"/>
              <a:t>, and Srinivas Devadas. "Lightweight Private Similarity Search." </a:t>
            </a:r>
            <a:r>
              <a:rPr lang="en-HK" sz="1400" i="1" dirty="0" err="1"/>
              <a:t>ePrint</a:t>
            </a:r>
            <a:r>
              <a:rPr lang="en-HK" sz="1400" i="1" dirty="0"/>
              <a:t>. </a:t>
            </a:r>
            <a:r>
              <a:rPr lang="en-HK" sz="1400" dirty="0"/>
              <a:t>2021.</a:t>
            </a:r>
            <a:endParaRPr lang="en-US" sz="1400" dirty="0"/>
          </a:p>
        </p:txBody>
      </p:sp>
      <p:pic>
        <p:nvPicPr>
          <p:cNvPr id="5" name="Picture 4">
            <a:extLst>
              <a:ext uri="{FF2B5EF4-FFF2-40B4-BE49-F238E27FC236}">
                <a16:creationId xmlns:a16="http://schemas.microsoft.com/office/drawing/2014/main" id="{7C61A822-7FC9-9D47-85FF-41D4F15A130B}"/>
              </a:ext>
            </a:extLst>
          </p:cNvPr>
          <p:cNvPicPr>
            <a:picLocks noChangeAspect="1"/>
          </p:cNvPicPr>
          <p:nvPr/>
        </p:nvPicPr>
        <p:blipFill>
          <a:blip r:embed="rId3"/>
          <a:stretch>
            <a:fillRect/>
          </a:stretch>
        </p:blipFill>
        <p:spPr>
          <a:xfrm>
            <a:off x="6084124" y="2315070"/>
            <a:ext cx="4474956" cy="2126569"/>
          </a:xfrm>
          <a:prstGeom prst="rect">
            <a:avLst/>
          </a:prstGeom>
        </p:spPr>
      </p:pic>
      <p:pic>
        <p:nvPicPr>
          <p:cNvPr id="6" name="Picture 5">
            <a:extLst>
              <a:ext uri="{FF2B5EF4-FFF2-40B4-BE49-F238E27FC236}">
                <a16:creationId xmlns:a16="http://schemas.microsoft.com/office/drawing/2014/main" id="{9AF4B79F-26F7-2941-AF3A-CBF5C8A3294D}"/>
              </a:ext>
            </a:extLst>
          </p:cNvPr>
          <p:cNvPicPr>
            <a:picLocks noChangeAspect="1"/>
          </p:cNvPicPr>
          <p:nvPr/>
        </p:nvPicPr>
        <p:blipFill>
          <a:blip r:embed="rId4"/>
          <a:stretch>
            <a:fillRect/>
          </a:stretch>
        </p:blipFill>
        <p:spPr>
          <a:xfrm>
            <a:off x="1442964" y="2063741"/>
            <a:ext cx="3970375" cy="2821056"/>
          </a:xfrm>
          <a:prstGeom prst="rect">
            <a:avLst/>
          </a:prstGeom>
        </p:spPr>
      </p:pic>
      <p:sp>
        <p:nvSpPr>
          <p:cNvPr id="7" name="TextBox 6">
            <a:extLst>
              <a:ext uri="{FF2B5EF4-FFF2-40B4-BE49-F238E27FC236}">
                <a16:creationId xmlns:a16="http://schemas.microsoft.com/office/drawing/2014/main" id="{C541B0D0-92F2-1745-87AA-5D486B91069C}"/>
              </a:ext>
            </a:extLst>
          </p:cNvPr>
          <p:cNvSpPr txBox="1"/>
          <p:nvPr/>
        </p:nvSpPr>
        <p:spPr>
          <a:xfrm>
            <a:off x="1721921" y="4794995"/>
            <a:ext cx="3562598" cy="400110"/>
          </a:xfrm>
          <a:prstGeom prst="rect">
            <a:avLst/>
          </a:prstGeom>
          <a:noFill/>
        </p:spPr>
        <p:txBody>
          <a:bodyPr wrap="square" rtlCol="0">
            <a:spAutoFit/>
          </a:bodyPr>
          <a:lstStyle/>
          <a:p>
            <a:pPr algn="ctr"/>
            <a:r>
              <a:rPr lang="en-US" sz="2000" dirty="0"/>
              <a:t>System model</a:t>
            </a:r>
          </a:p>
        </p:txBody>
      </p:sp>
      <p:sp>
        <p:nvSpPr>
          <p:cNvPr id="8" name="TextBox 7">
            <a:extLst>
              <a:ext uri="{FF2B5EF4-FFF2-40B4-BE49-F238E27FC236}">
                <a16:creationId xmlns:a16="http://schemas.microsoft.com/office/drawing/2014/main" id="{E8996FFE-B483-2748-82DE-39A49E15CC7E}"/>
              </a:ext>
            </a:extLst>
          </p:cNvPr>
          <p:cNvSpPr txBox="1"/>
          <p:nvPr/>
        </p:nvSpPr>
        <p:spPr>
          <a:xfrm>
            <a:off x="6754911" y="4484687"/>
            <a:ext cx="4216997" cy="400110"/>
          </a:xfrm>
          <a:prstGeom prst="rect">
            <a:avLst/>
          </a:prstGeom>
          <a:noFill/>
        </p:spPr>
        <p:txBody>
          <a:bodyPr wrap="square" rtlCol="0">
            <a:spAutoFit/>
          </a:bodyPr>
          <a:lstStyle/>
          <a:p>
            <a:pPr algn="ctr"/>
            <a:r>
              <a:rPr lang="en-US" sz="2000" dirty="0"/>
              <a:t>Index building</a:t>
            </a:r>
          </a:p>
        </p:txBody>
      </p:sp>
      <p:sp>
        <p:nvSpPr>
          <p:cNvPr id="9" name="TextBox 8">
            <a:extLst>
              <a:ext uri="{FF2B5EF4-FFF2-40B4-BE49-F238E27FC236}">
                <a16:creationId xmlns:a16="http://schemas.microsoft.com/office/drawing/2014/main" id="{3E1ADCEF-7700-B045-A341-62470F9A0C35}"/>
              </a:ext>
            </a:extLst>
          </p:cNvPr>
          <p:cNvSpPr txBox="1"/>
          <p:nvPr/>
        </p:nvSpPr>
        <p:spPr>
          <a:xfrm>
            <a:off x="838200" y="5084036"/>
            <a:ext cx="10515600" cy="1392369"/>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2400" dirty="0"/>
              <a:t>Idea: distributed point function + secret sharing</a:t>
            </a:r>
          </a:p>
          <a:p>
            <a:pPr marL="285750" indent="-285750">
              <a:lnSpc>
                <a:spcPct val="120000"/>
              </a:lnSpc>
              <a:buFont typeface="Arial" panose="020B0604020202020204" pitchFamily="34" charset="0"/>
              <a:buChar char="•"/>
            </a:pPr>
            <a:r>
              <a:rPr lang="en-US" sz="2400" dirty="0"/>
              <a:t>Performance: the search latency is about 21.3s (32 CPUs) while the size of database achieves about 10,000,000</a:t>
            </a:r>
          </a:p>
        </p:txBody>
      </p:sp>
      <p:sp>
        <p:nvSpPr>
          <p:cNvPr id="10" name="TextBox 9">
            <a:extLst>
              <a:ext uri="{FF2B5EF4-FFF2-40B4-BE49-F238E27FC236}">
                <a16:creationId xmlns:a16="http://schemas.microsoft.com/office/drawing/2014/main" id="{9FAFC24F-E161-034A-8657-589398CEAFE6}"/>
              </a:ext>
            </a:extLst>
          </p:cNvPr>
          <p:cNvSpPr txBox="1"/>
          <p:nvPr/>
        </p:nvSpPr>
        <p:spPr>
          <a:xfrm>
            <a:off x="838200" y="1589794"/>
            <a:ext cx="8811491"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Search efficiency improvement</a:t>
            </a:r>
          </a:p>
        </p:txBody>
      </p:sp>
    </p:spTree>
    <p:extLst>
      <p:ext uri="{BB962C8B-B14F-4D97-AF65-F5344CB8AC3E}">
        <p14:creationId xmlns:p14="http://schemas.microsoft.com/office/powerpoint/2010/main" val="2096571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normAutofit/>
          </a:bodyPr>
          <a:lstStyle/>
          <a:p>
            <a:r>
              <a:rPr lang="en-US" b="1" dirty="0">
                <a:solidFill>
                  <a:schemeClr val="accent4">
                    <a:lumMod val="50000"/>
                  </a:schemeClr>
                </a:solidFill>
              </a:rPr>
              <a:t>Open source tools</a:t>
            </a:r>
            <a:endParaRPr lang="en-US" b="1" dirty="0">
              <a:solidFill>
                <a:srgbClr val="C00000"/>
              </a:solidFill>
            </a:endParaRPr>
          </a:p>
        </p:txBody>
      </p:sp>
      <p:sp>
        <p:nvSpPr>
          <p:cNvPr id="5" name="Content Placeholder 4">
            <a:extLst>
              <a:ext uri="{FF2B5EF4-FFF2-40B4-BE49-F238E27FC236}">
                <a16:creationId xmlns:a16="http://schemas.microsoft.com/office/drawing/2014/main" id="{866F8F17-B7B0-8E42-B915-266B7CE70B36}"/>
              </a:ext>
            </a:extLst>
          </p:cNvPr>
          <p:cNvSpPr>
            <a:spLocks noGrp="1"/>
          </p:cNvSpPr>
          <p:nvPr>
            <p:ph idx="1"/>
          </p:nvPr>
        </p:nvSpPr>
        <p:spPr/>
        <p:txBody>
          <a:bodyPr/>
          <a:lstStyle/>
          <a:p>
            <a:r>
              <a:rPr lang="en-US" dirty="0" err="1"/>
              <a:t>Faiss</a:t>
            </a:r>
            <a:endParaRPr lang="en-US" dirty="0"/>
          </a:p>
          <a:p>
            <a:pPr lvl="1"/>
            <a:r>
              <a:rPr lang="en-US" dirty="0">
                <a:hlinkClick r:id="rId3"/>
              </a:rPr>
              <a:t>https://github.com/facebookresearch/faiss</a:t>
            </a:r>
            <a:endParaRPr lang="en-US" dirty="0"/>
          </a:p>
          <a:p>
            <a:r>
              <a:rPr lang="en-US" dirty="0"/>
              <a:t>ANNOY</a:t>
            </a:r>
          </a:p>
          <a:p>
            <a:pPr lvl="1"/>
            <a:r>
              <a:rPr lang="en-HK" dirty="0">
                <a:hlinkClick r:id="rId4"/>
              </a:rPr>
              <a:t>https://github.com/spotify/annoy</a:t>
            </a:r>
            <a:endParaRPr lang="en-HK" dirty="0"/>
          </a:p>
          <a:p>
            <a:r>
              <a:rPr lang="en-HK" dirty="0"/>
              <a:t>Milvus</a:t>
            </a:r>
          </a:p>
          <a:p>
            <a:pPr lvl="1"/>
            <a:r>
              <a:rPr lang="en-US" dirty="0">
                <a:hlinkClick r:id="rId5"/>
              </a:rPr>
              <a:t>https://github.com/milvus-io/milvus</a:t>
            </a:r>
            <a:endParaRPr lang="en-US" dirty="0"/>
          </a:p>
        </p:txBody>
      </p:sp>
    </p:spTree>
    <p:extLst>
      <p:ext uri="{BB962C8B-B14F-4D97-AF65-F5344CB8AC3E}">
        <p14:creationId xmlns:p14="http://schemas.microsoft.com/office/powerpoint/2010/main" val="52659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HK" altLang="zh-CN" b="1" dirty="0">
                <a:solidFill>
                  <a:schemeClr val="accent4">
                    <a:lumMod val="50000"/>
                  </a:schemeClr>
                </a:solidFill>
              </a:rPr>
              <a:t>Problem</a:t>
            </a:r>
            <a:r>
              <a:rPr lang="zh-CN" altLang="en-US" b="1" dirty="0">
                <a:solidFill>
                  <a:schemeClr val="accent4">
                    <a:lumMod val="50000"/>
                  </a:schemeClr>
                </a:solidFill>
              </a:rPr>
              <a:t> </a:t>
            </a:r>
            <a:r>
              <a:rPr lang="en-US" altLang="zh-CN" b="1" dirty="0">
                <a:solidFill>
                  <a:schemeClr val="accent4">
                    <a:lumMod val="50000"/>
                  </a:schemeClr>
                </a:solidFill>
              </a:rPr>
              <a:t>definition</a:t>
            </a:r>
            <a:endParaRPr lang="en-US" b="1" dirty="0">
              <a:solidFill>
                <a:schemeClr val="accent4">
                  <a:lumMod val="50000"/>
                </a:schemeClr>
              </a:solidFill>
            </a:endParaRPr>
          </a:p>
        </p:txBody>
      </p:sp>
      <p:sp>
        <p:nvSpPr>
          <p:cNvPr id="4" name="AutoShape 2" descr="How does Spotify&amp;#39;s recommendation system work?">
            <a:extLst>
              <a:ext uri="{FF2B5EF4-FFF2-40B4-BE49-F238E27FC236}">
                <a16:creationId xmlns:a16="http://schemas.microsoft.com/office/drawing/2014/main" id="{258280D6-DD19-8541-B491-78EB696B3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FCA4973-063D-0644-937F-A42A8948D679}"/>
                  </a:ext>
                </a:extLst>
              </p:cNvPr>
              <p:cNvSpPr>
                <a:spLocks noGrp="1"/>
              </p:cNvSpPr>
              <p:nvPr>
                <p:ph idx="1"/>
              </p:nvPr>
            </p:nvSpPr>
            <p:spPr>
              <a:xfrm>
                <a:off x="638603" y="1411289"/>
                <a:ext cx="10758485" cy="4778825"/>
              </a:xfrm>
            </p:spPr>
            <p:txBody>
              <a:bodyPr>
                <a:normAutofit/>
              </a:bodyPr>
              <a:lstStyle/>
              <a:p>
                <a:pPr>
                  <a:lnSpc>
                    <a:spcPct val="110000"/>
                  </a:lnSpc>
                </a:pPr>
                <a:r>
                  <a:rPr lang="en-HK" sz="2400" dirty="0"/>
                  <a:t>Database </a:t>
                </a:r>
                <a14:m>
                  <m:oMath xmlns:m="http://schemas.openxmlformats.org/officeDocument/2006/math">
                    <m:r>
                      <a:rPr lang="en-HK" sz="2400" b="1" i="1" dirty="0" smtClean="0">
                        <a:latin typeface="Cambria Math" panose="02040503050406030204" pitchFamily="18" charset="0"/>
                      </a:rPr>
                      <m:t>𝑫</m:t>
                    </m:r>
                  </m:oMath>
                </a14:m>
                <a:r>
                  <a:rPr lang="en-HK" sz="2400" dirty="0"/>
                  <a:t> and query </a:t>
                </a:r>
                <a14:m>
                  <m:oMath xmlns:m="http://schemas.openxmlformats.org/officeDocument/2006/math">
                    <m:r>
                      <a:rPr lang="en-HK" sz="2400" i="1" dirty="0" smtClean="0">
                        <a:latin typeface="Cambria Math" panose="02040503050406030204" pitchFamily="18" charset="0"/>
                      </a:rPr>
                      <m:t>𝑞</m:t>
                    </m:r>
                  </m:oMath>
                </a14:m>
                <a:endParaRPr lang="en-HK" sz="2400" dirty="0"/>
              </a:p>
              <a:p>
                <a:pPr lvl="1">
                  <a:lnSpc>
                    <a:spcPct val="110000"/>
                  </a:lnSpc>
                </a:pPr>
                <a14:m>
                  <m:oMath xmlns:m="http://schemas.openxmlformats.org/officeDocument/2006/math">
                    <m:r>
                      <a:rPr lang="en-HK" sz="2000" b="1" i="1" dirty="0" smtClean="0">
                        <a:latin typeface="Cambria Math" panose="02040503050406030204" pitchFamily="18" charset="0"/>
                      </a:rPr>
                      <m:t>𝑫</m:t>
                    </m:r>
                  </m:oMath>
                </a14:m>
                <a:r>
                  <a:rPr lang="zh-CN" altLang="en-US" sz="2000" dirty="0"/>
                  <a:t> </a:t>
                </a:r>
                <a:r>
                  <a:rPr lang="en-US" altLang="zh-CN" sz="2000" dirty="0"/>
                  <a:t>contains</a:t>
                </a:r>
                <a:r>
                  <a:rPr lang="zh-CN" altLang="en-US" sz="2000" dirty="0"/>
                  <a:t> </a:t>
                </a:r>
                <a:r>
                  <a:rPr lang="en-US" altLang="zh-CN" sz="2000" dirty="0"/>
                  <a:t>a set of </a:t>
                </a:r>
                <a14:m>
                  <m:oMath xmlns:m="http://schemas.openxmlformats.org/officeDocument/2006/math">
                    <m:r>
                      <a:rPr lang="en-US" altLang="zh-CN" sz="2000" i="1" dirty="0" smtClean="0">
                        <a:latin typeface="Cambria Math" panose="02040503050406030204" pitchFamily="18" charset="0"/>
                      </a:rPr>
                      <m:t>𝑛</m:t>
                    </m:r>
                  </m:oMath>
                </a14:m>
                <a:r>
                  <a:rPr lang="en-US" altLang="zh-CN" sz="2000" dirty="0"/>
                  <a:t> points </a:t>
                </a:r>
                <a14:m>
                  <m:oMath xmlns:m="http://schemas.openxmlformats.org/officeDocument/2006/math">
                    <m:r>
                      <a:rPr lang="en-US" altLang="zh-CN" sz="2000" b="1" i="1" dirty="0" smtClean="0">
                        <a:latin typeface="Cambria Math" panose="02040503050406030204" pitchFamily="18" charset="0"/>
                      </a:rPr>
                      <m:t>𝑷</m:t>
                    </m:r>
                    <m:r>
                      <a:rPr lang="en-US" altLang="zh-CN" sz="2000" b="1" i="1" dirty="0" smtClean="0">
                        <a:latin typeface="Cambria Math" panose="02040503050406030204" pitchFamily="18" charset="0"/>
                      </a:rPr>
                      <m:t>=</m:t>
                    </m:r>
                    <m:d>
                      <m:dPr>
                        <m:begChr m:val="{"/>
                        <m:endChr m:val="}"/>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ea typeface="Cambria Math" panose="02040503050406030204" pitchFamily="18" charset="0"/>
                          </a:rPr>
                          <m:t>⋯</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𝒏</m:t>
                            </m:r>
                          </m:sub>
                        </m:sSub>
                      </m:e>
                    </m:d>
                  </m:oMath>
                </a14:m>
                <a:r>
                  <a:rPr lang="en-HK" sz="2000" dirty="0"/>
                  <a:t>, where each point contains </a:t>
                </a:r>
                <a14:m>
                  <m:oMath xmlns:m="http://schemas.openxmlformats.org/officeDocument/2006/math">
                    <m:r>
                      <a:rPr lang="en-HK" sz="2000" i="1" dirty="0">
                        <a:latin typeface="Cambria Math" panose="02040503050406030204" pitchFamily="18" charset="0"/>
                      </a:rPr>
                      <m:t>𝑑</m:t>
                    </m:r>
                  </m:oMath>
                </a14:m>
                <a:r>
                  <a:rPr lang="en-US" altLang="zh-CN" sz="2000" dirty="0"/>
                  <a:t> dimensions</a:t>
                </a:r>
                <a:endParaRPr lang="en-HK" sz="2000" dirty="0"/>
              </a:p>
              <a:p>
                <a:pPr lvl="1">
                  <a:lnSpc>
                    <a:spcPct val="110000"/>
                  </a:lnSpc>
                </a:pPr>
                <a:r>
                  <a:rPr lang="en-HK" sz="2000" dirty="0"/>
                  <a:t>The dimensionalities of </a:t>
                </a:r>
                <a14:m>
                  <m:oMath xmlns:m="http://schemas.openxmlformats.org/officeDocument/2006/math">
                    <m:r>
                      <a:rPr lang="en-HK" sz="2000" i="1" dirty="0" smtClean="0">
                        <a:latin typeface="Cambria Math" panose="02040503050406030204" pitchFamily="18" charset="0"/>
                      </a:rPr>
                      <m:t>𝑞</m:t>
                    </m:r>
                  </m:oMath>
                </a14:m>
                <a:r>
                  <a:rPr lang="en-HK" sz="2000" dirty="0"/>
                  <a:t> and </a:t>
                </a:r>
                <a14:m>
                  <m:oMath xmlns:m="http://schemas.openxmlformats.org/officeDocument/2006/math">
                    <m:sSub>
                      <m:sSubPr>
                        <m:ctrlPr>
                          <a:rPr lang="en-HK" sz="2000" i="1" dirty="0" smtClean="0">
                            <a:latin typeface="Cambria Math" panose="02040503050406030204" pitchFamily="18" charset="0"/>
                          </a:rPr>
                        </m:ctrlPr>
                      </m:sSubPr>
                      <m:e>
                        <m:r>
                          <a:rPr lang="en-US" sz="2000" b="0" i="1" dirty="0" smtClean="0">
                            <a:latin typeface="Cambria Math" panose="02040503050406030204" pitchFamily="18" charset="0"/>
                          </a:rPr>
                          <m:t>𝑝</m:t>
                        </m:r>
                      </m:e>
                      <m:sub>
                        <m:r>
                          <a:rPr lang="en-US" sz="2000" b="0" i="1" dirty="0" smtClean="0">
                            <a:latin typeface="Cambria Math" panose="02040503050406030204" pitchFamily="18" charset="0"/>
                          </a:rPr>
                          <m:t>𝑖</m:t>
                        </m:r>
                      </m:sub>
                    </m:sSub>
                  </m:oMath>
                </a14:m>
                <a:r>
                  <a:rPr lang="en-HK" sz="2000" dirty="0"/>
                  <a:t> are identical</a:t>
                </a:r>
              </a:p>
              <a:p>
                <a:pPr>
                  <a:lnSpc>
                    <a:spcPct val="110000"/>
                  </a:lnSpc>
                </a:pPr>
                <a:r>
                  <a:rPr lang="en-HK" sz="2400" dirty="0"/>
                  <a:t>The similarity of a point </a:t>
                </a:r>
                <a14:m>
                  <m:oMath xmlns:m="http://schemas.openxmlformats.org/officeDocument/2006/math">
                    <m:sSub>
                      <m:sSubPr>
                        <m:ctrlPr>
                          <a:rPr lang="en-US" altLang="zh-CN" sz="2400" b="1" i="1" dirty="0">
                            <a:latin typeface="Cambria Math" panose="02040503050406030204" pitchFamily="18" charset="0"/>
                          </a:rPr>
                        </m:ctrlPr>
                      </m:sSubPr>
                      <m:e>
                        <m:r>
                          <a:rPr lang="en-US" altLang="zh-CN" sz="2400" b="1" i="1" dirty="0">
                            <a:latin typeface="Cambria Math" panose="02040503050406030204" pitchFamily="18" charset="0"/>
                          </a:rPr>
                          <m:t>𝒑</m:t>
                        </m:r>
                      </m:e>
                      <m:sub>
                        <m:r>
                          <a:rPr lang="en-US" altLang="zh-CN" sz="2400" b="1" i="1" dirty="0" smtClean="0">
                            <a:latin typeface="Cambria Math" panose="02040503050406030204" pitchFamily="18" charset="0"/>
                          </a:rPr>
                          <m:t>𝒊</m:t>
                        </m:r>
                      </m:sub>
                    </m:sSub>
                    <m:r>
                      <a:rPr lang="en-US" altLang="zh-CN" sz="2400" b="1" i="1" dirty="0">
                        <a:latin typeface="Cambria Math" panose="02040503050406030204" pitchFamily="18" charset="0"/>
                      </a:rPr>
                      <m:t> </m:t>
                    </m:r>
                  </m:oMath>
                </a14:m>
                <a:r>
                  <a:rPr lang="en-HK" sz="2400" dirty="0"/>
                  <a:t>and the query </a:t>
                </a:r>
                <a14:m>
                  <m:oMath xmlns:m="http://schemas.openxmlformats.org/officeDocument/2006/math">
                    <m:r>
                      <a:rPr lang="en-HK" sz="2400" i="1" dirty="0">
                        <a:latin typeface="Cambria Math" panose="02040503050406030204" pitchFamily="18" charset="0"/>
                      </a:rPr>
                      <m:t>𝑞</m:t>
                    </m:r>
                    <m:r>
                      <a:rPr lang="en-HK" sz="2400" i="1" dirty="0">
                        <a:latin typeface="Cambria Math" panose="02040503050406030204" pitchFamily="18" charset="0"/>
                      </a:rPr>
                      <m:t> </m:t>
                    </m:r>
                  </m:oMath>
                </a14:m>
                <a:r>
                  <a:rPr lang="en-HK" sz="2400" dirty="0"/>
                  <a:t>can be measured by the distance between them</a:t>
                </a:r>
              </a:p>
              <a:p>
                <a:pPr>
                  <a:lnSpc>
                    <a:spcPct val="110000"/>
                  </a:lnSpc>
                </a:pPr>
                <a:r>
                  <a:rPr lang="en-US" sz="2400" dirty="0"/>
                  <a:t>Distance</a:t>
                </a:r>
                <a:r>
                  <a:rPr lang="zh-CN" altLang="en-US" sz="2400" dirty="0"/>
                  <a:t> </a:t>
                </a:r>
                <a:r>
                  <a:rPr lang="en-US" altLang="zh-CN" sz="2400" dirty="0"/>
                  <a:t>metrics</a:t>
                </a:r>
              </a:p>
              <a:p>
                <a:pPr lvl="1">
                  <a:lnSpc>
                    <a:spcPct val="110000"/>
                  </a:lnSpc>
                </a:pPr>
                <a:r>
                  <a:rPr lang="en-HK" sz="2000" dirty="0"/>
                  <a:t>Hamming</a:t>
                </a:r>
                <a:r>
                  <a:rPr lang="zh-CN" altLang="en-US" sz="2000" dirty="0"/>
                  <a:t> </a:t>
                </a:r>
                <a:r>
                  <a:rPr lang="en-US" altLang="zh-CN" sz="2000" dirty="0"/>
                  <a:t>distance</a:t>
                </a:r>
              </a:p>
              <a:p>
                <a:pPr lvl="1">
                  <a:lnSpc>
                    <a:spcPct val="110000"/>
                  </a:lnSpc>
                </a:pPr>
                <a:r>
                  <a:rPr lang="en-HK" sz="2000" dirty="0"/>
                  <a:t>Euclidean distance</a:t>
                </a:r>
              </a:p>
              <a:p>
                <a:pPr lvl="1">
                  <a:lnSpc>
                    <a:spcPct val="110000"/>
                  </a:lnSpc>
                </a:pPr>
                <a:r>
                  <a:rPr lang="en-HK" sz="2000" dirty="0"/>
                  <a:t>Jaccard distance</a:t>
                </a:r>
                <a:endParaRPr lang="en-US" altLang="zh-CN" sz="2000" dirty="0"/>
              </a:p>
              <a:p>
                <a:pPr lvl="1">
                  <a:lnSpc>
                    <a:spcPct val="110000"/>
                  </a:lnSpc>
                </a:pPr>
                <a:r>
                  <a:rPr lang="en-HK" sz="2000" dirty="0"/>
                  <a:t>Cosine</a:t>
                </a:r>
                <a:r>
                  <a:rPr lang="zh-CN" altLang="en-US" sz="2000" dirty="0"/>
                  <a:t> </a:t>
                </a:r>
                <a:r>
                  <a:rPr lang="en-US" altLang="zh-CN" sz="2000" dirty="0"/>
                  <a:t>similarity</a:t>
                </a:r>
                <a:r>
                  <a:rPr lang="zh-CN" altLang="en-US" sz="2000" dirty="0"/>
                  <a:t> </a:t>
                </a:r>
                <a:endParaRPr lang="en-HK" sz="2000" dirty="0"/>
              </a:p>
            </p:txBody>
          </p:sp>
        </mc:Choice>
        <mc:Fallback xmlns="">
          <p:sp>
            <p:nvSpPr>
              <p:cNvPr id="6" name="Content Placeholder 2">
                <a:extLst>
                  <a:ext uri="{FF2B5EF4-FFF2-40B4-BE49-F238E27FC236}">
                    <a16:creationId xmlns:a16="http://schemas.microsoft.com/office/drawing/2014/main" id="{BFCA4973-063D-0644-937F-A42A8948D679}"/>
                  </a:ext>
                </a:extLst>
              </p:cNvPr>
              <p:cNvSpPr>
                <a:spLocks noGrp="1" noRot="1" noChangeAspect="1" noMove="1" noResize="1" noEditPoints="1" noAdjustHandles="1" noChangeArrowheads="1" noChangeShapeType="1" noTextEdit="1"/>
              </p:cNvSpPr>
              <p:nvPr>
                <p:ph idx="1"/>
              </p:nvPr>
            </p:nvSpPr>
            <p:spPr>
              <a:xfrm>
                <a:off x="638603" y="1411289"/>
                <a:ext cx="10758485" cy="4778825"/>
              </a:xfrm>
              <a:blipFill>
                <a:blip r:embed="rId3"/>
                <a:stretch>
                  <a:fillRect l="-825" t="-531"/>
                </a:stretch>
              </a:blipFill>
            </p:spPr>
            <p:txBody>
              <a:bodyPr/>
              <a:lstStyle/>
              <a:p>
                <a:r>
                  <a:rPr lang="en-US">
                    <a:noFill/>
                  </a:rPr>
                  <a:t> </a:t>
                </a:r>
              </a:p>
            </p:txBody>
          </p:sp>
        </mc:Fallback>
      </mc:AlternateContent>
    </p:spTree>
    <p:extLst>
      <p:ext uri="{BB962C8B-B14F-4D97-AF65-F5344CB8AC3E}">
        <p14:creationId xmlns:p14="http://schemas.microsoft.com/office/powerpoint/2010/main" val="1478805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70AA6C-CB35-5D43-A8CD-5E551AB808DC}"/>
              </a:ext>
            </a:extLst>
          </p:cNvPr>
          <p:cNvSpPr/>
          <p:nvPr/>
        </p:nvSpPr>
        <p:spPr>
          <a:xfrm>
            <a:off x="7530012" y="1514542"/>
            <a:ext cx="4384588" cy="3738047"/>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EECE4AFD-EFED-644C-9A43-313CEB522B3E}"/>
              </a:ext>
            </a:extLst>
          </p:cNvPr>
          <p:cNvSpPr/>
          <p:nvPr/>
        </p:nvSpPr>
        <p:spPr>
          <a:xfrm>
            <a:off x="8234347" y="1626178"/>
            <a:ext cx="2866766" cy="276173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F65B379-3979-6040-A3DB-03E86A31482D}"/>
              </a:ext>
            </a:extLst>
          </p:cNvPr>
          <p:cNvSpPr/>
          <p:nvPr/>
        </p:nvSpPr>
        <p:spPr>
          <a:xfrm>
            <a:off x="8814083" y="2157455"/>
            <a:ext cx="1685670" cy="1674104"/>
          </a:xfrm>
          <a:prstGeom prst="ellipse">
            <a:avLst/>
          </a:prstGeom>
          <a:solidFill>
            <a:srgbClr val="FFC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HK" b="1" dirty="0">
                <a:solidFill>
                  <a:schemeClr val="accent4">
                    <a:lumMod val="50000"/>
                  </a:schemeClr>
                </a:solidFill>
              </a:rPr>
              <a:t>Similarity</a:t>
            </a:r>
            <a:r>
              <a:rPr lang="zh-CN" altLang="en-US" b="1" dirty="0">
                <a:solidFill>
                  <a:schemeClr val="accent4">
                    <a:lumMod val="50000"/>
                  </a:schemeClr>
                </a:solidFill>
              </a:rPr>
              <a:t> </a:t>
            </a:r>
            <a:r>
              <a:rPr lang="en-US" altLang="zh-CN" b="1" dirty="0">
                <a:solidFill>
                  <a:schemeClr val="accent4">
                    <a:lumMod val="50000"/>
                  </a:schemeClr>
                </a:solidFill>
              </a:rPr>
              <a:t>search</a:t>
            </a:r>
            <a:endParaRPr lang="en-US" b="1" dirty="0">
              <a:solidFill>
                <a:schemeClr val="accent4">
                  <a:lumMod val="50000"/>
                </a:schemeClr>
              </a:solidFill>
            </a:endParaRPr>
          </a:p>
        </p:txBody>
      </p:sp>
      <p:sp>
        <p:nvSpPr>
          <p:cNvPr id="4" name="AutoShape 2" descr="How does Spotify&amp;#39;s recommendation system work?">
            <a:extLst>
              <a:ext uri="{FF2B5EF4-FFF2-40B4-BE49-F238E27FC236}">
                <a16:creationId xmlns:a16="http://schemas.microsoft.com/office/drawing/2014/main" id="{258280D6-DD19-8541-B491-78EB696B3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FCA4973-063D-0644-937F-A42A8948D679}"/>
                  </a:ext>
                </a:extLst>
              </p:cNvPr>
              <p:cNvSpPr>
                <a:spLocks noGrp="1"/>
              </p:cNvSpPr>
              <p:nvPr>
                <p:ph idx="1"/>
              </p:nvPr>
            </p:nvSpPr>
            <p:spPr>
              <a:xfrm>
                <a:off x="718840" y="1747870"/>
                <a:ext cx="8639433" cy="4319714"/>
              </a:xfrm>
            </p:spPr>
            <p:txBody>
              <a:bodyPr>
                <a:normAutofit/>
              </a:bodyPr>
              <a:lstStyle/>
              <a:p>
                <a:pPr>
                  <a:lnSpc>
                    <a:spcPct val="110000"/>
                  </a:lnSpc>
                </a:pPr>
                <a:r>
                  <a:rPr lang="en-HK" i="1" dirty="0">
                    <a:latin typeface="Cambria Math" panose="02040503050406030204" pitchFamily="18" charset="0"/>
                  </a:rPr>
                  <a:t>k – nearest neighbour</a:t>
                </a:r>
              </a:p>
              <a:p>
                <a:pPr lvl="1">
                  <a:lnSpc>
                    <a:spcPct val="110000"/>
                  </a:lnSpc>
                </a:pPr>
                <a:r>
                  <a:rPr lang="en-HK" dirty="0">
                    <a:latin typeface="Cambria Math" panose="02040503050406030204" pitchFamily="18" charset="0"/>
                  </a:rPr>
                  <a:t>Return top </a:t>
                </a:r>
                <a:r>
                  <a:rPr lang="en-HK" i="1" dirty="0">
                    <a:latin typeface="Cambria Math" panose="02040503050406030204" pitchFamily="18" charset="0"/>
                  </a:rPr>
                  <a:t>k  </a:t>
                </a:r>
                <a:r>
                  <a:rPr lang="en-HK" dirty="0">
                    <a:latin typeface="Cambria Math" panose="02040503050406030204" pitchFamily="18" charset="0"/>
                  </a:rPr>
                  <a:t>points closest to the query </a:t>
                </a:r>
                <a:r>
                  <a:rPr lang="en-HK" i="1" dirty="0">
                    <a:latin typeface="Cambria Math" panose="02040503050406030204" pitchFamily="18" charset="0"/>
                  </a:rPr>
                  <a:t>q</a:t>
                </a:r>
              </a:p>
              <a:p>
                <a:pPr lvl="1">
                  <a:lnSpc>
                    <a:spcPct val="110000"/>
                  </a:lnSpc>
                </a:pPr>
                <a:r>
                  <a:rPr lang="en-HK" dirty="0">
                    <a:latin typeface="Cambria Math" panose="02040503050406030204" pitchFamily="18" charset="0"/>
                  </a:rPr>
                  <a:t>If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r>
                  <a:rPr lang="en-HK" dirty="0">
                    <a:latin typeface="Cambria Math" panose="02040503050406030204" pitchFamily="18" charset="0"/>
                  </a:rPr>
                  <a:t>, the nearest neighbour search</a:t>
                </a:r>
              </a:p>
            </p:txBody>
          </p:sp>
        </mc:Choice>
        <mc:Fallback xmlns="">
          <p:sp>
            <p:nvSpPr>
              <p:cNvPr id="6" name="Content Placeholder 2">
                <a:extLst>
                  <a:ext uri="{FF2B5EF4-FFF2-40B4-BE49-F238E27FC236}">
                    <a16:creationId xmlns:a16="http://schemas.microsoft.com/office/drawing/2014/main" id="{BFCA4973-063D-0644-937F-A42A8948D679}"/>
                  </a:ext>
                </a:extLst>
              </p:cNvPr>
              <p:cNvSpPr>
                <a:spLocks noGrp="1" noRot="1" noChangeAspect="1" noMove="1" noResize="1" noEditPoints="1" noAdjustHandles="1" noChangeArrowheads="1" noChangeShapeType="1" noTextEdit="1"/>
              </p:cNvSpPr>
              <p:nvPr>
                <p:ph idx="1"/>
              </p:nvPr>
            </p:nvSpPr>
            <p:spPr>
              <a:xfrm>
                <a:off x="718840" y="1747870"/>
                <a:ext cx="8639433" cy="4319714"/>
              </a:xfrm>
              <a:blipFill>
                <a:blip r:embed="rId3"/>
                <a:stretch>
                  <a:fillRect l="-1175" t="-880"/>
                </a:stretch>
              </a:blipFill>
            </p:spPr>
            <p:txBody>
              <a:bodyPr/>
              <a:lstStyle/>
              <a:p>
                <a:r>
                  <a:rPr lang="en-US">
                    <a:noFill/>
                  </a:rPr>
                  <a:t> </a:t>
                </a:r>
              </a:p>
            </p:txBody>
          </p:sp>
        </mc:Fallback>
      </mc:AlternateContent>
      <p:sp>
        <p:nvSpPr>
          <p:cNvPr id="8" name="Summing Junction 7">
            <a:extLst>
              <a:ext uri="{FF2B5EF4-FFF2-40B4-BE49-F238E27FC236}">
                <a16:creationId xmlns:a16="http://schemas.microsoft.com/office/drawing/2014/main" id="{C45EA364-619E-C047-82DF-226593B4D2A7}"/>
              </a:ext>
            </a:extLst>
          </p:cNvPr>
          <p:cNvSpPr/>
          <p:nvPr/>
        </p:nvSpPr>
        <p:spPr>
          <a:xfrm>
            <a:off x="9592559" y="2908191"/>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21BBA44-397C-604C-A033-9A643F86ABE0}"/>
              </a:ext>
            </a:extLst>
          </p:cNvPr>
          <p:cNvSpPr txBox="1"/>
          <p:nvPr/>
        </p:nvSpPr>
        <p:spPr>
          <a:xfrm>
            <a:off x="9742900" y="2750983"/>
            <a:ext cx="469557" cy="369332"/>
          </a:xfrm>
          <a:prstGeom prst="rect">
            <a:avLst/>
          </a:prstGeom>
          <a:noFill/>
        </p:spPr>
        <p:txBody>
          <a:bodyPr wrap="square">
            <a:spAutoFit/>
          </a:bodyPr>
          <a:lstStyle/>
          <a:p>
            <a:r>
              <a:rPr lang="en-HK" i="1" dirty="0">
                <a:latin typeface="Cambria Math" panose="02040503050406030204" pitchFamily="18" charset="0"/>
              </a:rPr>
              <a:t>q</a:t>
            </a:r>
            <a:endParaRPr lang="en-US" dirty="0"/>
          </a:p>
        </p:txBody>
      </p:sp>
      <p:cxnSp>
        <p:nvCxnSpPr>
          <p:cNvPr id="12" name="Straight Arrow Connector 11">
            <a:extLst>
              <a:ext uri="{FF2B5EF4-FFF2-40B4-BE49-F238E27FC236}">
                <a16:creationId xmlns:a16="http://schemas.microsoft.com/office/drawing/2014/main" id="{CD519209-407E-E949-9827-939B309430E9}"/>
              </a:ext>
            </a:extLst>
          </p:cNvPr>
          <p:cNvCxnSpPr>
            <a:cxnSpLocks/>
            <a:stCxn id="8" idx="4"/>
            <a:endCxn id="7" idx="4"/>
          </p:cNvCxnSpPr>
          <p:nvPr/>
        </p:nvCxnSpPr>
        <p:spPr>
          <a:xfrm flipH="1">
            <a:off x="9656918" y="3068829"/>
            <a:ext cx="10812" cy="762730"/>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CBFE60-ADDF-0147-BA49-B18194CAD6F6}"/>
                  </a:ext>
                </a:extLst>
              </p:cNvPr>
              <p:cNvSpPr txBox="1"/>
              <p:nvPr/>
            </p:nvSpPr>
            <p:spPr>
              <a:xfrm>
                <a:off x="9645075" y="3245682"/>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6" name="TextBox 15">
                <a:extLst>
                  <a:ext uri="{FF2B5EF4-FFF2-40B4-BE49-F238E27FC236}">
                    <a16:creationId xmlns:a16="http://schemas.microsoft.com/office/drawing/2014/main" id="{DCCBFE60-ADDF-0147-BA49-B18194CAD6F6}"/>
                  </a:ext>
                </a:extLst>
              </p:cNvPr>
              <p:cNvSpPr txBox="1">
                <a:spLocks noRot="1" noChangeAspect="1" noMove="1" noResize="1" noEditPoints="1" noAdjustHandles="1" noChangeArrowheads="1" noChangeShapeType="1" noTextEdit="1"/>
              </p:cNvSpPr>
              <p:nvPr/>
            </p:nvSpPr>
            <p:spPr>
              <a:xfrm>
                <a:off x="9645075" y="3245682"/>
                <a:ext cx="361435" cy="369332"/>
              </a:xfrm>
              <a:prstGeom prst="rect">
                <a:avLst/>
              </a:prstGeom>
              <a:blipFill>
                <a:blip r:embed="rId4"/>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723848E-57CB-6243-BC00-6C5243971107}"/>
              </a:ext>
            </a:extLst>
          </p:cNvPr>
          <p:cNvCxnSpPr>
            <a:cxnSpLocks/>
            <a:stCxn id="8" idx="2"/>
            <a:endCxn id="5" idx="2"/>
          </p:cNvCxnSpPr>
          <p:nvPr/>
        </p:nvCxnSpPr>
        <p:spPr>
          <a:xfrm flipH="1">
            <a:off x="8234347" y="2988510"/>
            <a:ext cx="1358212" cy="18536"/>
          </a:xfrm>
          <a:prstGeom prst="straightConnector1">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9AADF52-A91F-1046-97FC-B1C788738E47}"/>
                  </a:ext>
                </a:extLst>
              </p:cNvPr>
              <p:cNvSpPr txBox="1"/>
              <p:nvPr/>
            </p:nvSpPr>
            <p:spPr>
              <a:xfrm>
                <a:off x="8774956" y="2636386"/>
                <a:ext cx="361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m:t>
                      </m:r>
                    </m:oMath>
                  </m:oMathPara>
                </a14:m>
                <a:endParaRPr lang="en-US" dirty="0"/>
              </a:p>
            </p:txBody>
          </p:sp>
        </mc:Choice>
        <mc:Fallback xmlns="">
          <p:sp>
            <p:nvSpPr>
              <p:cNvPr id="20" name="TextBox 19">
                <a:extLst>
                  <a:ext uri="{FF2B5EF4-FFF2-40B4-BE49-F238E27FC236}">
                    <a16:creationId xmlns:a16="http://schemas.microsoft.com/office/drawing/2014/main" id="{A9AADF52-A91F-1046-97FC-B1C788738E47}"/>
                  </a:ext>
                </a:extLst>
              </p:cNvPr>
              <p:cNvSpPr txBox="1">
                <a:spLocks noRot="1" noChangeAspect="1" noMove="1" noResize="1" noEditPoints="1" noAdjustHandles="1" noChangeArrowheads="1" noChangeShapeType="1" noTextEdit="1"/>
              </p:cNvSpPr>
              <p:nvPr/>
            </p:nvSpPr>
            <p:spPr>
              <a:xfrm>
                <a:off x="8774956" y="2636386"/>
                <a:ext cx="361435" cy="369332"/>
              </a:xfrm>
              <a:prstGeom prst="rect">
                <a:avLst/>
              </a:prstGeom>
              <a:blipFill>
                <a:blip r:embed="rId5"/>
                <a:stretch>
                  <a:fillRect/>
                </a:stretch>
              </a:blipFill>
            </p:spPr>
            <p:txBody>
              <a:bodyPr/>
              <a:lstStyle/>
              <a:p>
                <a:r>
                  <a:rPr lang="en-US">
                    <a:noFill/>
                  </a:rPr>
                  <a:t> </a:t>
                </a:r>
              </a:p>
            </p:txBody>
          </p:sp>
        </mc:Fallback>
      </mc:AlternateContent>
      <p:sp>
        <p:nvSpPr>
          <p:cNvPr id="22" name="Summing Junction 21">
            <a:extLst>
              <a:ext uri="{FF2B5EF4-FFF2-40B4-BE49-F238E27FC236}">
                <a16:creationId xmlns:a16="http://schemas.microsoft.com/office/drawing/2014/main" id="{42D71633-253E-B449-BB62-D3B0221D4B5A}"/>
              </a:ext>
            </a:extLst>
          </p:cNvPr>
          <p:cNvSpPr/>
          <p:nvPr/>
        </p:nvSpPr>
        <p:spPr>
          <a:xfrm>
            <a:off x="9358273" y="2109797"/>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mming Junction 22">
            <a:extLst>
              <a:ext uri="{FF2B5EF4-FFF2-40B4-BE49-F238E27FC236}">
                <a16:creationId xmlns:a16="http://schemas.microsoft.com/office/drawing/2014/main" id="{3E81877A-5DBD-0E47-B4DA-210CFE6873D8}"/>
              </a:ext>
            </a:extLst>
          </p:cNvPr>
          <p:cNvSpPr/>
          <p:nvPr/>
        </p:nvSpPr>
        <p:spPr>
          <a:xfrm>
            <a:off x="9750621" y="1817260"/>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mming Junction 23">
            <a:extLst>
              <a:ext uri="{FF2B5EF4-FFF2-40B4-BE49-F238E27FC236}">
                <a16:creationId xmlns:a16="http://schemas.microsoft.com/office/drawing/2014/main" id="{067F144C-16F7-6744-96E9-D88AB9D10332}"/>
              </a:ext>
            </a:extLst>
          </p:cNvPr>
          <p:cNvSpPr/>
          <p:nvPr/>
        </p:nvSpPr>
        <p:spPr>
          <a:xfrm>
            <a:off x="11345158" y="1610007"/>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mming Junction 25">
            <a:extLst>
              <a:ext uri="{FF2B5EF4-FFF2-40B4-BE49-F238E27FC236}">
                <a16:creationId xmlns:a16="http://schemas.microsoft.com/office/drawing/2014/main" id="{AAD7DC4B-866C-EA45-8ACD-2DAF2589C279}"/>
              </a:ext>
            </a:extLst>
          </p:cNvPr>
          <p:cNvSpPr/>
          <p:nvPr/>
        </p:nvSpPr>
        <p:spPr>
          <a:xfrm>
            <a:off x="10499753" y="1626178"/>
            <a:ext cx="150341" cy="160638"/>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01B5CB0-B5DD-A649-9819-4C74D1C7909F}"/>
                  </a:ext>
                </a:extLst>
              </p:cNvPr>
              <p:cNvSpPr txBox="1"/>
              <p:nvPr/>
            </p:nvSpPr>
            <p:spPr>
              <a:xfrm>
                <a:off x="9395858" y="2134302"/>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301B5CB0-B5DD-A649-9819-4C74D1C7909F}"/>
                  </a:ext>
                </a:extLst>
              </p:cNvPr>
              <p:cNvSpPr txBox="1">
                <a:spLocks noRot="1" noChangeAspect="1" noMove="1" noResize="1" noEditPoints="1" noAdjustHandles="1" noChangeArrowheads="1" noChangeShapeType="1" noTextEdit="1"/>
              </p:cNvSpPr>
              <p:nvPr/>
            </p:nvSpPr>
            <p:spPr>
              <a:xfrm>
                <a:off x="9395858" y="2134302"/>
                <a:ext cx="469557"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FB866E5-D0EA-A942-AA44-19FA580D3239}"/>
                  </a:ext>
                </a:extLst>
              </p:cNvPr>
              <p:cNvSpPr txBox="1"/>
              <p:nvPr/>
            </p:nvSpPr>
            <p:spPr>
              <a:xfrm>
                <a:off x="9874703" y="1706497"/>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dirty="0"/>
              </a:p>
            </p:txBody>
          </p:sp>
        </mc:Choice>
        <mc:Fallback xmlns="">
          <p:sp>
            <p:nvSpPr>
              <p:cNvPr id="30" name="TextBox 29">
                <a:extLst>
                  <a:ext uri="{FF2B5EF4-FFF2-40B4-BE49-F238E27FC236}">
                    <a16:creationId xmlns:a16="http://schemas.microsoft.com/office/drawing/2014/main" id="{8FB866E5-D0EA-A942-AA44-19FA580D3239}"/>
                  </a:ext>
                </a:extLst>
              </p:cNvPr>
              <p:cNvSpPr txBox="1">
                <a:spLocks noRot="1" noChangeAspect="1" noMove="1" noResize="1" noEditPoints="1" noAdjustHandles="1" noChangeArrowheads="1" noChangeShapeType="1" noTextEdit="1"/>
              </p:cNvSpPr>
              <p:nvPr/>
            </p:nvSpPr>
            <p:spPr>
              <a:xfrm>
                <a:off x="9874703" y="1706497"/>
                <a:ext cx="469557"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5274C38-AFD5-C640-9762-6CD9DDDC60AB}"/>
                  </a:ext>
                </a:extLst>
              </p:cNvPr>
              <p:cNvSpPr txBox="1"/>
              <p:nvPr/>
            </p:nvSpPr>
            <p:spPr>
              <a:xfrm>
                <a:off x="10620229" y="1602150"/>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A5274C38-AFD5-C640-9762-6CD9DDDC60AB}"/>
                  </a:ext>
                </a:extLst>
              </p:cNvPr>
              <p:cNvSpPr txBox="1">
                <a:spLocks noRot="1" noChangeAspect="1" noMove="1" noResize="1" noEditPoints="1" noAdjustHandles="1" noChangeArrowheads="1" noChangeShapeType="1" noTextEdit="1"/>
              </p:cNvSpPr>
              <p:nvPr/>
            </p:nvSpPr>
            <p:spPr>
              <a:xfrm>
                <a:off x="10620229" y="1602150"/>
                <a:ext cx="469557"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1FEE558-CD4B-A84C-B01D-638AC83BADA3}"/>
                  </a:ext>
                </a:extLst>
              </p:cNvPr>
              <p:cNvSpPr txBox="1"/>
              <p:nvPr/>
            </p:nvSpPr>
            <p:spPr>
              <a:xfrm>
                <a:off x="11409001" y="1641045"/>
                <a:ext cx="4695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71FEE558-CD4B-A84C-B01D-638AC83BADA3}"/>
                  </a:ext>
                </a:extLst>
              </p:cNvPr>
              <p:cNvSpPr txBox="1">
                <a:spLocks noRot="1" noChangeAspect="1" noMove="1" noResize="1" noEditPoints="1" noAdjustHandles="1" noChangeArrowheads="1" noChangeShapeType="1" noTextEdit="1"/>
              </p:cNvSpPr>
              <p:nvPr/>
            </p:nvSpPr>
            <p:spPr>
              <a:xfrm>
                <a:off x="11409001" y="1641045"/>
                <a:ext cx="469557"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F15D39-C99C-CC47-B09E-8C987D4A2A5D}"/>
                  </a:ext>
                </a:extLst>
              </p:cNvPr>
              <p:cNvSpPr txBox="1"/>
              <p:nvPr/>
            </p:nvSpPr>
            <p:spPr>
              <a:xfrm>
                <a:off x="8397041" y="4579630"/>
                <a:ext cx="3098458" cy="646331"/>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𝑘</m:t>
                    </m:r>
                  </m:oMath>
                </a14:m>
                <a:r>
                  <a:rPr lang="en-US" dirty="0"/>
                  <a:t>-NN: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=3</m:t>
                    </m:r>
                  </m:oMath>
                </a14:m>
                <a:r>
                  <a:rPr lang="en-US" dirty="0"/>
                  <a:t>, return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a14:m>
                <a:endParaRPr lang="en-HK" b="0" dirty="0"/>
              </a:p>
              <a:p>
                <a:r>
                  <a:rPr lang="zh-CN" altLang="en-US" dirty="0"/>
                  <a: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oMath>
                </a14:m>
                <a:r>
                  <a:rPr lang="en-US" dirty="0"/>
                  <a:t>,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oMath>
                </a14:m>
                <a:endParaRPr lang="en-US" dirty="0"/>
              </a:p>
            </p:txBody>
          </p:sp>
        </mc:Choice>
        <mc:Fallback xmlns="">
          <p:sp>
            <p:nvSpPr>
              <p:cNvPr id="33" name="TextBox 32">
                <a:extLst>
                  <a:ext uri="{FF2B5EF4-FFF2-40B4-BE49-F238E27FC236}">
                    <a16:creationId xmlns:a16="http://schemas.microsoft.com/office/drawing/2014/main" id="{8DF15D39-C99C-CC47-B09E-8C987D4A2A5D}"/>
                  </a:ext>
                </a:extLst>
              </p:cNvPr>
              <p:cNvSpPr txBox="1">
                <a:spLocks noRot="1" noChangeAspect="1" noMove="1" noResize="1" noEditPoints="1" noAdjustHandles="1" noChangeArrowheads="1" noChangeShapeType="1" noTextEdit="1"/>
              </p:cNvSpPr>
              <p:nvPr/>
            </p:nvSpPr>
            <p:spPr>
              <a:xfrm>
                <a:off x="8397041" y="4579630"/>
                <a:ext cx="3098458" cy="646331"/>
              </a:xfrm>
              <a:prstGeom prst="rect">
                <a:avLst/>
              </a:prstGeom>
              <a:blipFill>
                <a:blip r:embed="rId10"/>
                <a:stretch>
                  <a:fillRect t="-3846" b="-15385"/>
                </a:stretch>
              </a:blipFill>
            </p:spPr>
            <p:txBody>
              <a:bodyPr/>
              <a:lstStyle/>
              <a:p>
                <a:r>
                  <a:rPr lang="en-US">
                    <a:noFill/>
                  </a:rPr>
                  <a:t> </a:t>
                </a:r>
              </a:p>
            </p:txBody>
          </p:sp>
        </mc:Fallback>
      </mc:AlternateContent>
    </p:spTree>
    <p:extLst>
      <p:ext uri="{BB962C8B-B14F-4D97-AF65-F5344CB8AC3E}">
        <p14:creationId xmlns:p14="http://schemas.microsoft.com/office/powerpoint/2010/main" val="590125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Naïve solution </a:t>
            </a:r>
          </a:p>
        </p:txBody>
      </p:sp>
      <p:sp>
        <p:nvSpPr>
          <p:cNvPr id="30" name="AutoShape 2" descr="How does Spotify&amp;#39;s recommendation system work?">
            <a:extLst>
              <a:ext uri="{FF2B5EF4-FFF2-40B4-BE49-F238E27FC236}">
                <a16:creationId xmlns:a16="http://schemas.microsoft.com/office/drawing/2014/main" id="{B3748315-D693-D343-BD93-0F91B38A78E7}"/>
              </a:ext>
            </a:extLst>
          </p:cNvPr>
          <p:cNvSpPr>
            <a:spLocks noChangeAspect="1" noChangeArrowheads="1"/>
          </p:cNvSpPr>
          <p:nvPr/>
        </p:nvSpPr>
        <p:spPr bwMode="auto">
          <a:xfrm>
            <a:off x="3595815" y="38339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1" name="Straight Arrow Connector 30">
            <a:extLst>
              <a:ext uri="{FF2B5EF4-FFF2-40B4-BE49-F238E27FC236}">
                <a16:creationId xmlns:a16="http://schemas.microsoft.com/office/drawing/2014/main" id="{E69E25A9-32F5-F14B-86D2-6CB794CCFE5A}"/>
              </a:ext>
            </a:extLst>
          </p:cNvPr>
          <p:cNvCxnSpPr/>
          <p:nvPr/>
        </p:nvCxnSpPr>
        <p:spPr>
          <a:xfrm>
            <a:off x="799938" y="5419756"/>
            <a:ext cx="68914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477B8F3-7698-914C-AD26-0D6FA8DB6098}"/>
              </a:ext>
            </a:extLst>
          </p:cNvPr>
          <p:cNvCxnSpPr/>
          <p:nvPr/>
        </p:nvCxnSpPr>
        <p:spPr>
          <a:xfrm flipV="1">
            <a:off x="1383996" y="1538289"/>
            <a:ext cx="0" cy="45845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67889FA-1E53-6D42-B332-53AFE6646CD6}"/>
              </a:ext>
            </a:extLst>
          </p:cNvPr>
          <p:cNvSpPr/>
          <p:nvPr/>
        </p:nvSpPr>
        <p:spPr>
          <a:xfrm>
            <a:off x="1482810" y="259623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41657C6-B8C8-5347-A487-0C8F2D6DDB3D}"/>
              </a:ext>
            </a:extLst>
          </p:cNvPr>
          <p:cNvSpPr/>
          <p:nvPr/>
        </p:nvSpPr>
        <p:spPr>
          <a:xfrm>
            <a:off x="2747319" y="318010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23193-F42F-9C4D-826A-B10484B450B5}"/>
              </a:ext>
            </a:extLst>
          </p:cNvPr>
          <p:cNvSpPr/>
          <p:nvPr/>
        </p:nvSpPr>
        <p:spPr>
          <a:xfrm>
            <a:off x="2755522" y="239075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F15D579-CB2F-0945-96B2-285771F834DA}"/>
              </a:ext>
            </a:extLst>
          </p:cNvPr>
          <p:cNvSpPr/>
          <p:nvPr/>
        </p:nvSpPr>
        <p:spPr>
          <a:xfrm>
            <a:off x="2125321" y="368776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3E96E86-53A7-364B-BFE7-30D8410D65BF}"/>
              </a:ext>
            </a:extLst>
          </p:cNvPr>
          <p:cNvSpPr/>
          <p:nvPr/>
        </p:nvSpPr>
        <p:spPr>
          <a:xfrm>
            <a:off x="2236512" y="2929812"/>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D2D4014-744B-9543-82AE-9ABDD4E90E63}"/>
              </a:ext>
            </a:extLst>
          </p:cNvPr>
          <p:cNvSpPr/>
          <p:nvPr/>
        </p:nvSpPr>
        <p:spPr>
          <a:xfrm>
            <a:off x="2514480" y="412545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1178E09-656B-4548-ABD5-4D2B89CDCDC8}"/>
              </a:ext>
            </a:extLst>
          </p:cNvPr>
          <p:cNvSpPr/>
          <p:nvPr/>
        </p:nvSpPr>
        <p:spPr>
          <a:xfrm>
            <a:off x="1392235" y="340251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467744E-1936-6F48-B253-ED59FCFA3ABD}"/>
              </a:ext>
            </a:extLst>
          </p:cNvPr>
          <p:cNvSpPr/>
          <p:nvPr/>
        </p:nvSpPr>
        <p:spPr>
          <a:xfrm>
            <a:off x="3377571" y="256734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6CD5CE1-D963-2C43-ADE4-86FEBCEF2F95}"/>
              </a:ext>
            </a:extLst>
          </p:cNvPr>
          <p:cNvSpPr/>
          <p:nvPr/>
        </p:nvSpPr>
        <p:spPr>
          <a:xfrm>
            <a:off x="3155189" y="482052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9F9DDCD-71DA-DA40-9A11-2C81BA1B3EDA}"/>
              </a:ext>
            </a:extLst>
          </p:cNvPr>
          <p:cNvSpPr/>
          <p:nvPr/>
        </p:nvSpPr>
        <p:spPr>
          <a:xfrm>
            <a:off x="1806224" y="491725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D326BB5-1761-6A45-A785-C27E35EE95D4}"/>
              </a:ext>
            </a:extLst>
          </p:cNvPr>
          <p:cNvSpPr/>
          <p:nvPr/>
        </p:nvSpPr>
        <p:spPr>
          <a:xfrm>
            <a:off x="2636128" y="459912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7032691-78FA-6945-897B-4B4F72C69C73}"/>
              </a:ext>
            </a:extLst>
          </p:cNvPr>
          <p:cNvSpPr/>
          <p:nvPr/>
        </p:nvSpPr>
        <p:spPr>
          <a:xfrm>
            <a:off x="5356634" y="315121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03C2A44-478C-C74D-9DF5-7DFE9AFBA544}"/>
              </a:ext>
            </a:extLst>
          </p:cNvPr>
          <p:cNvSpPr/>
          <p:nvPr/>
        </p:nvSpPr>
        <p:spPr>
          <a:xfrm>
            <a:off x="4920109" y="3566674"/>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E2DED9A-554C-DE45-84FC-134AF5BFC5B3}"/>
              </a:ext>
            </a:extLst>
          </p:cNvPr>
          <p:cNvSpPr/>
          <p:nvPr/>
        </p:nvSpPr>
        <p:spPr>
          <a:xfrm>
            <a:off x="4808918" y="1513279"/>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15F040C-35AB-FF42-B4F1-5A88B7A323C9}"/>
              </a:ext>
            </a:extLst>
          </p:cNvPr>
          <p:cNvSpPr/>
          <p:nvPr/>
        </p:nvSpPr>
        <p:spPr>
          <a:xfrm>
            <a:off x="5568857" y="423666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7365A43-0B23-D94F-9946-3FEE1B681510}"/>
              </a:ext>
            </a:extLst>
          </p:cNvPr>
          <p:cNvSpPr/>
          <p:nvPr/>
        </p:nvSpPr>
        <p:spPr>
          <a:xfrm>
            <a:off x="5614245" y="374357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EB4BD6-74DC-9745-9012-5F27374D91DA}"/>
              </a:ext>
            </a:extLst>
          </p:cNvPr>
          <p:cNvSpPr/>
          <p:nvPr/>
        </p:nvSpPr>
        <p:spPr>
          <a:xfrm>
            <a:off x="4965497" y="4412338"/>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6341A2D-C344-1C45-B7A7-832548617353}"/>
              </a:ext>
            </a:extLst>
          </p:cNvPr>
          <p:cNvSpPr/>
          <p:nvPr/>
        </p:nvSpPr>
        <p:spPr>
          <a:xfrm>
            <a:off x="6154733" y="483081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178873A1-BE49-CC46-A05F-CD17A419E17A}"/>
              </a:ext>
            </a:extLst>
          </p:cNvPr>
          <p:cNvSpPr/>
          <p:nvPr/>
        </p:nvSpPr>
        <p:spPr>
          <a:xfrm>
            <a:off x="4023283" y="306254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FA52C87-C384-BF49-A387-CCEEAA4165DF}"/>
              </a:ext>
            </a:extLst>
          </p:cNvPr>
          <p:cNvGrpSpPr/>
          <p:nvPr/>
        </p:nvGrpSpPr>
        <p:grpSpPr>
          <a:xfrm>
            <a:off x="3674020" y="2156185"/>
            <a:ext cx="479989" cy="598580"/>
            <a:chOff x="3674020" y="2329182"/>
            <a:chExt cx="479989" cy="598580"/>
          </a:xfrm>
        </p:grpSpPr>
        <p:cxnSp>
          <p:nvCxnSpPr>
            <p:cNvPr id="64" name="Straight Connector 63">
              <a:extLst>
                <a:ext uri="{FF2B5EF4-FFF2-40B4-BE49-F238E27FC236}">
                  <a16:creationId xmlns:a16="http://schemas.microsoft.com/office/drawing/2014/main" id="{E800C928-8943-E24D-A505-ADB57D4C7C1B}"/>
                </a:ext>
              </a:extLst>
            </p:cNvPr>
            <p:cNvCxnSpPr>
              <a:cxnSpLocks/>
            </p:cNvCxnSpPr>
            <p:nvPr/>
          </p:nvCxnSpPr>
          <p:spPr>
            <a:xfrm>
              <a:off x="3755593" y="2339471"/>
              <a:ext cx="304842" cy="22241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1D9DA9-423F-D64C-9A2A-B150EA94FD62}"/>
                </a:ext>
              </a:extLst>
            </p:cNvPr>
            <p:cNvCxnSpPr>
              <a:cxnSpLocks/>
            </p:cNvCxnSpPr>
            <p:nvPr/>
          </p:nvCxnSpPr>
          <p:spPr>
            <a:xfrm flipV="1">
              <a:off x="3755593" y="2329182"/>
              <a:ext cx="267771" cy="23269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2D1A081-B4FC-4948-8213-56564C0D2CDC}"/>
                    </a:ext>
                  </a:extLst>
                </p:cNvPr>
                <p:cNvSpPr txBox="1"/>
                <p:nvPr/>
              </p:nvSpPr>
              <p:spPr>
                <a:xfrm>
                  <a:off x="3674020" y="2466097"/>
                  <a:ext cx="47998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𝒒</m:t>
                        </m:r>
                      </m:oMath>
                    </m:oMathPara>
                  </a14:m>
                  <a:endParaRPr lang="en-US" sz="2400" b="1" dirty="0"/>
                </a:p>
              </p:txBody>
            </p:sp>
          </mc:Choice>
          <mc:Fallback xmlns="">
            <p:sp>
              <p:nvSpPr>
                <p:cNvPr id="66" name="TextBox 65">
                  <a:extLst>
                    <a:ext uri="{FF2B5EF4-FFF2-40B4-BE49-F238E27FC236}">
                      <a16:creationId xmlns:a16="http://schemas.microsoft.com/office/drawing/2014/main" id="{42D1A081-B4FC-4948-8213-56564C0D2CDC}"/>
                    </a:ext>
                  </a:extLst>
                </p:cNvPr>
                <p:cNvSpPr txBox="1">
                  <a:spLocks noRot="1" noChangeAspect="1" noMove="1" noResize="1" noEditPoints="1" noAdjustHandles="1" noChangeArrowheads="1" noChangeShapeType="1" noTextEdit="1"/>
                </p:cNvSpPr>
                <p:nvPr/>
              </p:nvSpPr>
              <p:spPr>
                <a:xfrm>
                  <a:off x="3674020" y="2466097"/>
                  <a:ext cx="479989" cy="461665"/>
                </a:xfrm>
                <a:prstGeom prst="rect">
                  <a:avLst/>
                </a:prstGeom>
                <a:blipFill>
                  <a:blip r:embed="rId3"/>
                  <a:stretch>
                    <a:fillRect b="-10811"/>
                  </a:stretch>
                </a:blipFill>
              </p:spPr>
              <p:txBody>
                <a:bodyPr/>
                <a:lstStyle/>
                <a:p>
                  <a:r>
                    <a:rPr lang="en-US">
                      <a:noFill/>
                    </a:rPr>
                    <a:t> </a:t>
                  </a:r>
                </a:p>
              </p:txBody>
            </p:sp>
          </mc:Fallback>
        </mc:AlternateContent>
      </p:grpSp>
      <p:cxnSp>
        <p:nvCxnSpPr>
          <p:cNvPr id="17" name="Curved Connector 16">
            <a:extLst>
              <a:ext uri="{FF2B5EF4-FFF2-40B4-BE49-F238E27FC236}">
                <a16:creationId xmlns:a16="http://schemas.microsoft.com/office/drawing/2014/main" id="{C4B731B5-394A-C042-9D25-43D1EB08F575}"/>
              </a:ext>
            </a:extLst>
          </p:cNvPr>
          <p:cNvCxnSpPr>
            <a:cxnSpLocks/>
          </p:cNvCxnSpPr>
          <p:nvPr/>
        </p:nvCxnSpPr>
        <p:spPr>
          <a:xfrm rot="16200000" flipH="1" flipV="1">
            <a:off x="3316821" y="1731778"/>
            <a:ext cx="97657" cy="1047302"/>
          </a:xfrm>
          <a:prstGeom prst="curvedConnector3">
            <a:avLst>
              <a:gd name="adj1" fmla="val -234085"/>
            </a:avLst>
          </a:prstGeom>
          <a:ln w="25400">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A500836-2FBD-364E-8F3D-EB56DDD5A311}"/>
                  </a:ext>
                </a:extLst>
              </p:cNvPr>
              <p:cNvSpPr txBox="1"/>
              <p:nvPr/>
            </p:nvSpPr>
            <p:spPr>
              <a:xfrm>
                <a:off x="5549215" y="3021129"/>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77" name="TextBox 76">
                <a:extLst>
                  <a:ext uri="{FF2B5EF4-FFF2-40B4-BE49-F238E27FC236}">
                    <a16:creationId xmlns:a16="http://schemas.microsoft.com/office/drawing/2014/main" id="{7A500836-2FBD-364E-8F3D-EB56DDD5A311}"/>
                  </a:ext>
                </a:extLst>
              </p:cNvPr>
              <p:cNvSpPr txBox="1">
                <a:spLocks noRot="1" noChangeAspect="1" noMove="1" noResize="1" noEditPoints="1" noAdjustHandles="1" noChangeArrowheads="1" noChangeShapeType="1" noTextEdit="1"/>
              </p:cNvSpPr>
              <p:nvPr/>
            </p:nvSpPr>
            <p:spPr>
              <a:xfrm>
                <a:off x="5549215" y="3021129"/>
                <a:ext cx="546785" cy="461665"/>
              </a:xfrm>
              <a:prstGeom prst="rect">
                <a:avLst/>
              </a:prstGeom>
              <a:blipFill>
                <a:blip r:embed="rId4"/>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DD7724E-D9A7-5D41-91F0-D4EF7FEC8E07}"/>
                  </a:ext>
                </a:extLst>
              </p:cNvPr>
              <p:cNvSpPr txBox="1"/>
              <p:nvPr/>
            </p:nvSpPr>
            <p:spPr>
              <a:xfrm>
                <a:off x="3507954" y="2579318"/>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3</m:t>
                          </m:r>
                        </m:sub>
                      </m:sSub>
                    </m:oMath>
                  </m:oMathPara>
                </a14:m>
                <a:endParaRPr lang="en-US" sz="2400" dirty="0"/>
              </a:p>
            </p:txBody>
          </p:sp>
        </mc:Choice>
        <mc:Fallback xmlns="">
          <p:sp>
            <p:nvSpPr>
              <p:cNvPr id="82" name="TextBox 81">
                <a:extLst>
                  <a:ext uri="{FF2B5EF4-FFF2-40B4-BE49-F238E27FC236}">
                    <a16:creationId xmlns:a16="http://schemas.microsoft.com/office/drawing/2014/main" id="{9DD7724E-D9A7-5D41-91F0-D4EF7FEC8E07}"/>
                  </a:ext>
                </a:extLst>
              </p:cNvPr>
              <p:cNvSpPr txBox="1">
                <a:spLocks noRot="1" noChangeAspect="1" noMove="1" noResize="1" noEditPoints="1" noAdjustHandles="1" noChangeArrowheads="1" noChangeShapeType="1" noTextEdit="1"/>
              </p:cNvSpPr>
              <p:nvPr/>
            </p:nvSpPr>
            <p:spPr>
              <a:xfrm>
                <a:off x="3507954" y="2579318"/>
                <a:ext cx="546785" cy="461665"/>
              </a:xfrm>
              <a:prstGeom prst="rect">
                <a:avLst/>
              </a:prstGeom>
              <a:blipFill>
                <a:blip r:embed="rId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58EE41-2773-0747-B73D-32554B96ACA1}"/>
                  </a:ext>
                </a:extLst>
              </p:cNvPr>
              <p:cNvSpPr txBox="1"/>
              <p:nvPr/>
            </p:nvSpPr>
            <p:spPr>
              <a:xfrm>
                <a:off x="2120581" y="2169037"/>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oMath>
                  </m:oMathPara>
                </a14:m>
                <a:endParaRPr lang="en-US" sz="2400" dirty="0"/>
              </a:p>
            </p:txBody>
          </p:sp>
        </mc:Choice>
        <mc:Fallback xmlns="">
          <p:sp>
            <p:nvSpPr>
              <p:cNvPr id="83" name="TextBox 82">
                <a:extLst>
                  <a:ext uri="{FF2B5EF4-FFF2-40B4-BE49-F238E27FC236}">
                    <a16:creationId xmlns:a16="http://schemas.microsoft.com/office/drawing/2014/main" id="{6458EE41-2773-0747-B73D-32554B96ACA1}"/>
                  </a:ext>
                </a:extLst>
              </p:cNvPr>
              <p:cNvSpPr txBox="1">
                <a:spLocks noRot="1" noChangeAspect="1" noMove="1" noResize="1" noEditPoints="1" noAdjustHandles="1" noChangeArrowheads="1" noChangeShapeType="1" noTextEdit="1"/>
              </p:cNvSpPr>
              <p:nvPr/>
            </p:nvSpPr>
            <p:spPr>
              <a:xfrm>
                <a:off x="2120581" y="2169037"/>
                <a:ext cx="546785" cy="461665"/>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0478A25-36AA-5B4D-B986-25D1AC28B202}"/>
                  </a:ext>
                </a:extLst>
              </p:cNvPr>
              <p:cNvSpPr txBox="1"/>
              <p:nvPr/>
            </p:nvSpPr>
            <p:spPr>
              <a:xfrm>
                <a:off x="5022072" y="1332048"/>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oMath>
                  </m:oMathPara>
                </a14:m>
                <a:endParaRPr lang="en-US" sz="2400" dirty="0"/>
              </a:p>
            </p:txBody>
          </p:sp>
        </mc:Choice>
        <mc:Fallback xmlns="">
          <p:sp>
            <p:nvSpPr>
              <p:cNvPr id="84" name="TextBox 83">
                <a:extLst>
                  <a:ext uri="{FF2B5EF4-FFF2-40B4-BE49-F238E27FC236}">
                    <a16:creationId xmlns:a16="http://schemas.microsoft.com/office/drawing/2014/main" id="{B0478A25-36AA-5B4D-B986-25D1AC28B202}"/>
                  </a:ext>
                </a:extLst>
              </p:cNvPr>
              <p:cNvSpPr txBox="1">
                <a:spLocks noRot="1" noChangeAspect="1" noMove="1" noResize="1" noEditPoints="1" noAdjustHandles="1" noChangeArrowheads="1" noChangeShapeType="1" noTextEdit="1"/>
              </p:cNvSpPr>
              <p:nvPr/>
            </p:nvSpPr>
            <p:spPr>
              <a:xfrm>
                <a:off x="5022072" y="1332048"/>
                <a:ext cx="546785" cy="461665"/>
              </a:xfrm>
              <a:prstGeom prst="rect">
                <a:avLst/>
              </a:prstGeom>
              <a:blipFill>
                <a:blip r:embed="rId7"/>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5" name="Table 78">
                <a:extLst>
                  <a:ext uri="{FF2B5EF4-FFF2-40B4-BE49-F238E27FC236}">
                    <a16:creationId xmlns:a16="http://schemas.microsoft.com/office/drawing/2014/main" id="{DCB4309D-C38E-274A-85C2-3F52181A4872}"/>
                  </a:ext>
                </a:extLst>
              </p:cNvPr>
              <p:cNvGraphicFramePr>
                <a:graphicFrameLocks noGrp="1"/>
              </p:cNvGraphicFramePr>
              <p:nvPr>
                <p:extLst>
                  <p:ext uri="{D42A27DB-BD31-4B8C-83A1-F6EECF244321}">
                    <p14:modId xmlns:p14="http://schemas.microsoft.com/office/powerpoint/2010/main" val="561157320"/>
                  </p:ext>
                </p:extLst>
              </p:nvPr>
            </p:nvGraphicFramePr>
            <p:xfrm>
              <a:off x="7048625" y="2906203"/>
              <a:ext cx="3751140" cy="882778"/>
            </p:xfrm>
            <a:graphic>
              <a:graphicData uri="http://schemas.openxmlformats.org/drawingml/2006/table">
                <a:tbl>
                  <a:tblPr firstRow="1" bandRow="1">
                    <a:tableStyleId>{5C22544A-7EE6-4342-B048-85BDC9FD1C3A}</a:tableStyleId>
                  </a:tblPr>
                  <a:tblGrid>
                    <a:gridCol w="937785">
                      <a:extLst>
                        <a:ext uri="{9D8B030D-6E8A-4147-A177-3AD203B41FA5}">
                          <a16:colId xmlns:a16="http://schemas.microsoft.com/office/drawing/2014/main" val="1614410748"/>
                        </a:ext>
                      </a:extLst>
                    </a:gridCol>
                    <a:gridCol w="937785">
                      <a:extLst>
                        <a:ext uri="{9D8B030D-6E8A-4147-A177-3AD203B41FA5}">
                          <a16:colId xmlns:a16="http://schemas.microsoft.com/office/drawing/2014/main" val="714202676"/>
                        </a:ext>
                      </a:extLst>
                    </a:gridCol>
                    <a:gridCol w="937785">
                      <a:extLst>
                        <a:ext uri="{9D8B030D-6E8A-4147-A177-3AD203B41FA5}">
                          <a16:colId xmlns:a16="http://schemas.microsoft.com/office/drawing/2014/main" val="489446830"/>
                        </a:ext>
                      </a:extLst>
                    </a:gridCol>
                    <a:gridCol w="937785">
                      <a:extLst>
                        <a:ext uri="{9D8B030D-6E8A-4147-A177-3AD203B41FA5}">
                          <a16:colId xmlns:a16="http://schemas.microsoft.com/office/drawing/2014/main" val="3790988943"/>
                        </a:ext>
                      </a:extLst>
                    </a:gridCol>
                  </a:tblGrid>
                  <a:tr h="438345">
                    <a:tc>
                      <a:txBody>
                        <a:bodyPr/>
                        <a:lstStyle/>
                        <a:p>
                          <a:pPr algn="ctr"/>
                          <a:r>
                            <a:rPr lang="en-US" dirty="0"/>
                            <a:t>point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1</m:t>
                                    </m:r>
                                  </m:sub>
                                </m:sSub>
                              </m:oMath>
                            </m:oMathPara>
                          </a14:m>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6208925"/>
                      </a:ext>
                    </a:extLst>
                  </a:tr>
                  <a:tr h="444433">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𝑞</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i="1" smtClean="0">
                                        <a:latin typeface="Cambria Math" panose="02040503050406030204" pitchFamily="18" charset="0"/>
                                      </a:rPr>
                                      <m:t>d</m:t>
                                    </m:r>
                                  </m:e>
                                  <m:sub>
                                    <m:r>
                                      <a:rPr lang="en-US" sz="1800" b="0" i="1" smtClean="0">
                                        <a:latin typeface="Cambria Math" panose="02040503050406030204" pitchFamily="18" charset="0"/>
                                      </a:rPr>
                                      <m:t>1</m:t>
                                    </m:r>
                                  </m:sub>
                                </m:sSub>
                              </m:oMath>
                            </m:oMathPara>
                          </a14:m>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29516883"/>
                      </a:ext>
                    </a:extLst>
                  </a:tr>
                </a:tbl>
              </a:graphicData>
            </a:graphic>
          </p:graphicFrame>
        </mc:Choice>
        <mc:Fallback xmlns="">
          <p:graphicFrame>
            <p:nvGraphicFramePr>
              <p:cNvPr id="85" name="Table 78">
                <a:extLst>
                  <a:ext uri="{FF2B5EF4-FFF2-40B4-BE49-F238E27FC236}">
                    <a16:creationId xmlns:a16="http://schemas.microsoft.com/office/drawing/2014/main" id="{DCB4309D-C38E-274A-85C2-3F52181A4872}"/>
                  </a:ext>
                </a:extLst>
              </p:cNvPr>
              <p:cNvGraphicFramePr>
                <a:graphicFrameLocks noGrp="1"/>
              </p:cNvGraphicFramePr>
              <p:nvPr>
                <p:extLst>
                  <p:ext uri="{D42A27DB-BD31-4B8C-83A1-F6EECF244321}">
                    <p14:modId xmlns:p14="http://schemas.microsoft.com/office/powerpoint/2010/main" val="561157320"/>
                  </p:ext>
                </p:extLst>
              </p:nvPr>
            </p:nvGraphicFramePr>
            <p:xfrm>
              <a:off x="7048625" y="2906203"/>
              <a:ext cx="3751140" cy="882778"/>
            </p:xfrm>
            <a:graphic>
              <a:graphicData uri="http://schemas.openxmlformats.org/drawingml/2006/table">
                <a:tbl>
                  <a:tblPr firstRow="1" bandRow="1">
                    <a:tableStyleId>{5C22544A-7EE6-4342-B048-85BDC9FD1C3A}</a:tableStyleId>
                  </a:tblPr>
                  <a:tblGrid>
                    <a:gridCol w="937785">
                      <a:extLst>
                        <a:ext uri="{9D8B030D-6E8A-4147-A177-3AD203B41FA5}">
                          <a16:colId xmlns:a16="http://schemas.microsoft.com/office/drawing/2014/main" val="1614410748"/>
                        </a:ext>
                      </a:extLst>
                    </a:gridCol>
                    <a:gridCol w="937785">
                      <a:extLst>
                        <a:ext uri="{9D8B030D-6E8A-4147-A177-3AD203B41FA5}">
                          <a16:colId xmlns:a16="http://schemas.microsoft.com/office/drawing/2014/main" val="714202676"/>
                        </a:ext>
                      </a:extLst>
                    </a:gridCol>
                    <a:gridCol w="937785">
                      <a:extLst>
                        <a:ext uri="{9D8B030D-6E8A-4147-A177-3AD203B41FA5}">
                          <a16:colId xmlns:a16="http://schemas.microsoft.com/office/drawing/2014/main" val="489446830"/>
                        </a:ext>
                      </a:extLst>
                    </a:gridCol>
                    <a:gridCol w="937785">
                      <a:extLst>
                        <a:ext uri="{9D8B030D-6E8A-4147-A177-3AD203B41FA5}">
                          <a16:colId xmlns:a16="http://schemas.microsoft.com/office/drawing/2014/main" val="3790988943"/>
                        </a:ext>
                      </a:extLst>
                    </a:gridCol>
                  </a:tblGrid>
                  <a:tr h="438345">
                    <a:tc>
                      <a:txBody>
                        <a:bodyPr/>
                        <a:lstStyle/>
                        <a:p>
                          <a:pPr algn="ctr"/>
                          <a:r>
                            <a:rPr lang="en-US" dirty="0"/>
                            <a:t>point</a:t>
                          </a:r>
                        </a:p>
                      </a:txBody>
                      <a:tcPr/>
                    </a:tc>
                    <a:tc>
                      <a:txBody>
                        <a:bodyPr/>
                        <a:lstStyle/>
                        <a:p>
                          <a:endParaRPr lang="en-US"/>
                        </a:p>
                      </a:txBody>
                      <a:tcPr>
                        <a:blipFill>
                          <a:blip r:embed="rId8"/>
                          <a:stretch>
                            <a:fillRect l="-101351" t="-5714" r="-202703" b="-105714"/>
                          </a:stretch>
                        </a:blip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6208925"/>
                      </a:ext>
                    </a:extLst>
                  </a:tr>
                  <a:tr h="444433">
                    <a:tc>
                      <a:txBody>
                        <a:bodyPr/>
                        <a:lstStyle/>
                        <a:p>
                          <a:endParaRPr lang="en-US"/>
                        </a:p>
                      </a:txBody>
                      <a:tcPr>
                        <a:blipFill>
                          <a:blip r:embed="rId8"/>
                          <a:stretch>
                            <a:fillRect l="-1351" t="-102778" r="-302703" b="-2778"/>
                          </a:stretch>
                        </a:blipFill>
                      </a:tcPr>
                    </a:tc>
                    <a:tc>
                      <a:txBody>
                        <a:bodyPr/>
                        <a:lstStyle/>
                        <a:p>
                          <a:endParaRPr lang="en-US"/>
                        </a:p>
                      </a:txBody>
                      <a:tcPr>
                        <a:blipFill>
                          <a:blip r:embed="rId8"/>
                          <a:stretch>
                            <a:fillRect l="-101351" t="-102778" r="-202703" b="-2778"/>
                          </a:stretch>
                        </a:blip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29516883"/>
                      </a:ext>
                    </a:extLst>
                  </a:tr>
                </a:tbl>
              </a:graphicData>
            </a:graphic>
          </p:graphicFrame>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29DC5AF-35D7-8C47-8492-F8378F00986C}"/>
                  </a:ext>
                </a:extLst>
              </p:cNvPr>
              <p:cNvSpPr txBox="1"/>
              <p:nvPr/>
            </p:nvSpPr>
            <p:spPr>
              <a:xfrm>
                <a:off x="10925414" y="3142190"/>
                <a:ext cx="10256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=3</m:t>
                      </m:r>
                    </m:oMath>
                  </m:oMathPara>
                </a14:m>
                <a:endParaRPr lang="en-US" dirty="0"/>
              </a:p>
            </p:txBody>
          </p:sp>
        </mc:Choice>
        <mc:Fallback xmlns="">
          <p:sp>
            <p:nvSpPr>
              <p:cNvPr id="86" name="TextBox 85">
                <a:extLst>
                  <a:ext uri="{FF2B5EF4-FFF2-40B4-BE49-F238E27FC236}">
                    <a16:creationId xmlns:a16="http://schemas.microsoft.com/office/drawing/2014/main" id="{729DC5AF-35D7-8C47-8492-F8378F00986C}"/>
                  </a:ext>
                </a:extLst>
              </p:cNvPr>
              <p:cNvSpPr txBox="1">
                <a:spLocks noRot="1" noChangeAspect="1" noMove="1" noResize="1" noEditPoints="1" noAdjustHandles="1" noChangeArrowheads="1" noChangeShapeType="1" noTextEdit="1"/>
              </p:cNvSpPr>
              <p:nvPr/>
            </p:nvSpPr>
            <p:spPr>
              <a:xfrm>
                <a:off x="10925414" y="3142190"/>
                <a:ext cx="1025611"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2049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Naïve solution </a:t>
            </a:r>
          </a:p>
        </p:txBody>
      </p:sp>
      <p:sp>
        <p:nvSpPr>
          <p:cNvPr id="30" name="AutoShape 2" descr="How does Spotify&amp;#39;s recommendation system work?">
            <a:extLst>
              <a:ext uri="{FF2B5EF4-FFF2-40B4-BE49-F238E27FC236}">
                <a16:creationId xmlns:a16="http://schemas.microsoft.com/office/drawing/2014/main" id="{B3748315-D693-D343-BD93-0F91B38A78E7}"/>
              </a:ext>
            </a:extLst>
          </p:cNvPr>
          <p:cNvSpPr>
            <a:spLocks noChangeAspect="1" noChangeArrowheads="1"/>
          </p:cNvSpPr>
          <p:nvPr/>
        </p:nvSpPr>
        <p:spPr bwMode="auto">
          <a:xfrm>
            <a:off x="3595815" y="38339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1" name="Straight Arrow Connector 30">
            <a:extLst>
              <a:ext uri="{FF2B5EF4-FFF2-40B4-BE49-F238E27FC236}">
                <a16:creationId xmlns:a16="http://schemas.microsoft.com/office/drawing/2014/main" id="{E69E25A9-32F5-F14B-86D2-6CB794CCFE5A}"/>
              </a:ext>
            </a:extLst>
          </p:cNvPr>
          <p:cNvCxnSpPr/>
          <p:nvPr/>
        </p:nvCxnSpPr>
        <p:spPr>
          <a:xfrm>
            <a:off x="799938" y="5419756"/>
            <a:ext cx="68914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477B8F3-7698-914C-AD26-0D6FA8DB6098}"/>
              </a:ext>
            </a:extLst>
          </p:cNvPr>
          <p:cNvCxnSpPr/>
          <p:nvPr/>
        </p:nvCxnSpPr>
        <p:spPr>
          <a:xfrm flipV="1">
            <a:off x="1383996" y="1538289"/>
            <a:ext cx="0" cy="45845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67889FA-1E53-6D42-B332-53AFE6646CD6}"/>
              </a:ext>
            </a:extLst>
          </p:cNvPr>
          <p:cNvSpPr/>
          <p:nvPr/>
        </p:nvSpPr>
        <p:spPr>
          <a:xfrm>
            <a:off x="1482810" y="259623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41657C6-B8C8-5347-A487-0C8F2D6DDB3D}"/>
              </a:ext>
            </a:extLst>
          </p:cNvPr>
          <p:cNvSpPr/>
          <p:nvPr/>
        </p:nvSpPr>
        <p:spPr>
          <a:xfrm>
            <a:off x="2747319" y="318010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23193-F42F-9C4D-826A-B10484B450B5}"/>
              </a:ext>
            </a:extLst>
          </p:cNvPr>
          <p:cNvSpPr/>
          <p:nvPr/>
        </p:nvSpPr>
        <p:spPr>
          <a:xfrm>
            <a:off x="2755522" y="239075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F15D579-CB2F-0945-96B2-285771F834DA}"/>
              </a:ext>
            </a:extLst>
          </p:cNvPr>
          <p:cNvSpPr/>
          <p:nvPr/>
        </p:nvSpPr>
        <p:spPr>
          <a:xfrm>
            <a:off x="2125321" y="368776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3E96E86-53A7-364B-BFE7-30D8410D65BF}"/>
              </a:ext>
            </a:extLst>
          </p:cNvPr>
          <p:cNvSpPr/>
          <p:nvPr/>
        </p:nvSpPr>
        <p:spPr>
          <a:xfrm>
            <a:off x="2236512" y="2929812"/>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D2D4014-744B-9543-82AE-9ABDD4E90E63}"/>
              </a:ext>
            </a:extLst>
          </p:cNvPr>
          <p:cNvSpPr/>
          <p:nvPr/>
        </p:nvSpPr>
        <p:spPr>
          <a:xfrm>
            <a:off x="2514480" y="412545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1178E09-656B-4548-ABD5-4D2B89CDCDC8}"/>
              </a:ext>
            </a:extLst>
          </p:cNvPr>
          <p:cNvSpPr/>
          <p:nvPr/>
        </p:nvSpPr>
        <p:spPr>
          <a:xfrm>
            <a:off x="1392235" y="340251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467744E-1936-6F48-B253-ED59FCFA3ABD}"/>
              </a:ext>
            </a:extLst>
          </p:cNvPr>
          <p:cNvSpPr/>
          <p:nvPr/>
        </p:nvSpPr>
        <p:spPr>
          <a:xfrm>
            <a:off x="3377571" y="256734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6CD5CE1-D963-2C43-ADE4-86FEBCEF2F95}"/>
              </a:ext>
            </a:extLst>
          </p:cNvPr>
          <p:cNvSpPr/>
          <p:nvPr/>
        </p:nvSpPr>
        <p:spPr>
          <a:xfrm>
            <a:off x="3155189" y="482052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9F9DDCD-71DA-DA40-9A11-2C81BA1B3EDA}"/>
              </a:ext>
            </a:extLst>
          </p:cNvPr>
          <p:cNvSpPr/>
          <p:nvPr/>
        </p:nvSpPr>
        <p:spPr>
          <a:xfrm>
            <a:off x="1806224" y="491725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D326BB5-1761-6A45-A785-C27E35EE95D4}"/>
              </a:ext>
            </a:extLst>
          </p:cNvPr>
          <p:cNvSpPr/>
          <p:nvPr/>
        </p:nvSpPr>
        <p:spPr>
          <a:xfrm>
            <a:off x="2636128" y="459912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7032691-78FA-6945-897B-4B4F72C69C73}"/>
              </a:ext>
            </a:extLst>
          </p:cNvPr>
          <p:cNvSpPr/>
          <p:nvPr/>
        </p:nvSpPr>
        <p:spPr>
          <a:xfrm>
            <a:off x="5356634" y="315121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03C2A44-478C-C74D-9DF5-7DFE9AFBA544}"/>
              </a:ext>
            </a:extLst>
          </p:cNvPr>
          <p:cNvSpPr/>
          <p:nvPr/>
        </p:nvSpPr>
        <p:spPr>
          <a:xfrm>
            <a:off x="4920109" y="3566674"/>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E2DED9A-554C-DE45-84FC-134AF5BFC5B3}"/>
              </a:ext>
            </a:extLst>
          </p:cNvPr>
          <p:cNvSpPr/>
          <p:nvPr/>
        </p:nvSpPr>
        <p:spPr>
          <a:xfrm>
            <a:off x="4808918" y="1513279"/>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15F040C-35AB-FF42-B4F1-5A88B7A323C9}"/>
              </a:ext>
            </a:extLst>
          </p:cNvPr>
          <p:cNvSpPr/>
          <p:nvPr/>
        </p:nvSpPr>
        <p:spPr>
          <a:xfrm>
            <a:off x="5568857" y="423666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7365A43-0B23-D94F-9946-3FEE1B681510}"/>
              </a:ext>
            </a:extLst>
          </p:cNvPr>
          <p:cNvSpPr/>
          <p:nvPr/>
        </p:nvSpPr>
        <p:spPr>
          <a:xfrm>
            <a:off x="5614245" y="374357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EB4BD6-74DC-9745-9012-5F27374D91DA}"/>
              </a:ext>
            </a:extLst>
          </p:cNvPr>
          <p:cNvSpPr/>
          <p:nvPr/>
        </p:nvSpPr>
        <p:spPr>
          <a:xfrm>
            <a:off x="4965497" y="4412338"/>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6341A2D-C344-1C45-B7A7-832548617353}"/>
              </a:ext>
            </a:extLst>
          </p:cNvPr>
          <p:cNvSpPr/>
          <p:nvPr/>
        </p:nvSpPr>
        <p:spPr>
          <a:xfrm>
            <a:off x="6154733" y="483081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178873A1-BE49-CC46-A05F-CD17A419E17A}"/>
              </a:ext>
            </a:extLst>
          </p:cNvPr>
          <p:cNvSpPr/>
          <p:nvPr/>
        </p:nvSpPr>
        <p:spPr>
          <a:xfrm>
            <a:off x="4023283" y="306254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FA52C87-C384-BF49-A387-CCEEAA4165DF}"/>
              </a:ext>
            </a:extLst>
          </p:cNvPr>
          <p:cNvGrpSpPr/>
          <p:nvPr/>
        </p:nvGrpSpPr>
        <p:grpSpPr>
          <a:xfrm>
            <a:off x="3674020" y="2156185"/>
            <a:ext cx="479989" cy="598580"/>
            <a:chOff x="3674020" y="2329182"/>
            <a:chExt cx="479989" cy="598580"/>
          </a:xfrm>
        </p:grpSpPr>
        <p:cxnSp>
          <p:nvCxnSpPr>
            <p:cNvPr id="64" name="Straight Connector 63">
              <a:extLst>
                <a:ext uri="{FF2B5EF4-FFF2-40B4-BE49-F238E27FC236}">
                  <a16:creationId xmlns:a16="http://schemas.microsoft.com/office/drawing/2014/main" id="{E800C928-8943-E24D-A505-ADB57D4C7C1B}"/>
                </a:ext>
              </a:extLst>
            </p:cNvPr>
            <p:cNvCxnSpPr>
              <a:cxnSpLocks/>
            </p:cNvCxnSpPr>
            <p:nvPr/>
          </p:nvCxnSpPr>
          <p:spPr>
            <a:xfrm>
              <a:off x="3755593" y="2339471"/>
              <a:ext cx="304842" cy="22241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1D9DA9-423F-D64C-9A2A-B150EA94FD62}"/>
                </a:ext>
              </a:extLst>
            </p:cNvPr>
            <p:cNvCxnSpPr>
              <a:cxnSpLocks/>
            </p:cNvCxnSpPr>
            <p:nvPr/>
          </p:nvCxnSpPr>
          <p:spPr>
            <a:xfrm flipV="1">
              <a:off x="3755593" y="2329182"/>
              <a:ext cx="267771" cy="23269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2D1A081-B4FC-4948-8213-56564C0D2CDC}"/>
                    </a:ext>
                  </a:extLst>
                </p:cNvPr>
                <p:cNvSpPr txBox="1"/>
                <p:nvPr/>
              </p:nvSpPr>
              <p:spPr>
                <a:xfrm>
                  <a:off x="3674020" y="2466097"/>
                  <a:ext cx="47998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𝒒</m:t>
                        </m:r>
                      </m:oMath>
                    </m:oMathPara>
                  </a14:m>
                  <a:endParaRPr lang="en-US" sz="2400" b="1" dirty="0"/>
                </a:p>
              </p:txBody>
            </p:sp>
          </mc:Choice>
          <mc:Fallback xmlns="">
            <p:sp>
              <p:nvSpPr>
                <p:cNvPr id="66" name="TextBox 65">
                  <a:extLst>
                    <a:ext uri="{FF2B5EF4-FFF2-40B4-BE49-F238E27FC236}">
                      <a16:creationId xmlns:a16="http://schemas.microsoft.com/office/drawing/2014/main" id="{42D1A081-B4FC-4948-8213-56564C0D2CDC}"/>
                    </a:ext>
                  </a:extLst>
                </p:cNvPr>
                <p:cNvSpPr txBox="1">
                  <a:spLocks noRot="1" noChangeAspect="1" noMove="1" noResize="1" noEditPoints="1" noAdjustHandles="1" noChangeArrowheads="1" noChangeShapeType="1" noTextEdit="1"/>
                </p:cNvSpPr>
                <p:nvPr/>
              </p:nvSpPr>
              <p:spPr>
                <a:xfrm>
                  <a:off x="3674020" y="2466097"/>
                  <a:ext cx="479989" cy="461665"/>
                </a:xfrm>
                <a:prstGeom prst="rect">
                  <a:avLst/>
                </a:prstGeom>
                <a:blipFill>
                  <a:blip r:embed="rId3"/>
                  <a:stretch>
                    <a:fillRect b="-10811"/>
                  </a:stretch>
                </a:blipFill>
              </p:spPr>
              <p:txBody>
                <a:bodyPr/>
                <a:lstStyle/>
                <a:p>
                  <a:r>
                    <a:rPr lang="en-US">
                      <a:noFill/>
                    </a:rPr>
                    <a:t> </a:t>
                  </a:r>
                </a:p>
              </p:txBody>
            </p:sp>
          </mc:Fallback>
        </mc:AlternateContent>
      </p:grpSp>
      <p:cxnSp>
        <p:nvCxnSpPr>
          <p:cNvPr id="17" name="Curved Connector 16">
            <a:extLst>
              <a:ext uri="{FF2B5EF4-FFF2-40B4-BE49-F238E27FC236}">
                <a16:creationId xmlns:a16="http://schemas.microsoft.com/office/drawing/2014/main" id="{C4B731B5-394A-C042-9D25-43D1EB08F575}"/>
              </a:ext>
            </a:extLst>
          </p:cNvPr>
          <p:cNvCxnSpPr>
            <a:cxnSpLocks/>
          </p:cNvCxnSpPr>
          <p:nvPr/>
        </p:nvCxnSpPr>
        <p:spPr>
          <a:xfrm rot="16200000" flipH="1" flipV="1">
            <a:off x="3316821" y="1731778"/>
            <a:ext cx="97657" cy="1047302"/>
          </a:xfrm>
          <a:prstGeom prst="curvedConnector3">
            <a:avLst>
              <a:gd name="adj1" fmla="val -234085"/>
            </a:avLst>
          </a:prstGeom>
          <a:ln w="25400">
            <a:tailEnd type="triangle"/>
          </a:ln>
        </p:spPr>
        <p:style>
          <a:lnRef idx="3">
            <a:schemeClr val="accent4"/>
          </a:lnRef>
          <a:fillRef idx="0">
            <a:schemeClr val="accent4"/>
          </a:fillRef>
          <a:effectRef idx="2">
            <a:schemeClr val="accent4"/>
          </a:effectRef>
          <a:fontRef idx="minor">
            <a:schemeClr val="tx1"/>
          </a:fontRef>
        </p:style>
      </p:cxnSp>
      <p:cxnSp>
        <p:nvCxnSpPr>
          <p:cNvPr id="67" name="Curved Connector 66">
            <a:extLst>
              <a:ext uri="{FF2B5EF4-FFF2-40B4-BE49-F238E27FC236}">
                <a16:creationId xmlns:a16="http://schemas.microsoft.com/office/drawing/2014/main" id="{314BD98A-58E6-B845-B74B-1FC6D198E0BE}"/>
              </a:ext>
            </a:extLst>
          </p:cNvPr>
          <p:cNvCxnSpPr>
            <a:cxnSpLocks/>
            <a:endCxn id="46" idx="4"/>
          </p:cNvCxnSpPr>
          <p:nvPr/>
        </p:nvCxnSpPr>
        <p:spPr>
          <a:xfrm flipV="1">
            <a:off x="4042676" y="1735689"/>
            <a:ext cx="877433" cy="468725"/>
          </a:xfrm>
          <a:prstGeom prst="curvedConnector2">
            <a:avLst/>
          </a:prstGeom>
          <a:ln w="25400">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A500836-2FBD-364E-8F3D-EB56DDD5A311}"/>
                  </a:ext>
                </a:extLst>
              </p:cNvPr>
              <p:cNvSpPr txBox="1"/>
              <p:nvPr/>
            </p:nvSpPr>
            <p:spPr>
              <a:xfrm>
                <a:off x="5549215" y="3021129"/>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77" name="TextBox 76">
                <a:extLst>
                  <a:ext uri="{FF2B5EF4-FFF2-40B4-BE49-F238E27FC236}">
                    <a16:creationId xmlns:a16="http://schemas.microsoft.com/office/drawing/2014/main" id="{7A500836-2FBD-364E-8F3D-EB56DDD5A311}"/>
                  </a:ext>
                </a:extLst>
              </p:cNvPr>
              <p:cNvSpPr txBox="1">
                <a:spLocks noRot="1" noChangeAspect="1" noMove="1" noResize="1" noEditPoints="1" noAdjustHandles="1" noChangeArrowheads="1" noChangeShapeType="1" noTextEdit="1"/>
              </p:cNvSpPr>
              <p:nvPr/>
            </p:nvSpPr>
            <p:spPr>
              <a:xfrm>
                <a:off x="5549215" y="3021129"/>
                <a:ext cx="546785" cy="461665"/>
              </a:xfrm>
              <a:prstGeom prst="rect">
                <a:avLst/>
              </a:prstGeom>
              <a:blipFill>
                <a:blip r:embed="rId4"/>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DD7724E-D9A7-5D41-91F0-D4EF7FEC8E07}"/>
                  </a:ext>
                </a:extLst>
              </p:cNvPr>
              <p:cNvSpPr txBox="1"/>
              <p:nvPr/>
            </p:nvSpPr>
            <p:spPr>
              <a:xfrm>
                <a:off x="3507954" y="2579318"/>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3</m:t>
                          </m:r>
                        </m:sub>
                      </m:sSub>
                    </m:oMath>
                  </m:oMathPara>
                </a14:m>
                <a:endParaRPr lang="en-US" sz="2400" dirty="0"/>
              </a:p>
            </p:txBody>
          </p:sp>
        </mc:Choice>
        <mc:Fallback xmlns="">
          <p:sp>
            <p:nvSpPr>
              <p:cNvPr id="82" name="TextBox 81">
                <a:extLst>
                  <a:ext uri="{FF2B5EF4-FFF2-40B4-BE49-F238E27FC236}">
                    <a16:creationId xmlns:a16="http://schemas.microsoft.com/office/drawing/2014/main" id="{9DD7724E-D9A7-5D41-91F0-D4EF7FEC8E07}"/>
                  </a:ext>
                </a:extLst>
              </p:cNvPr>
              <p:cNvSpPr txBox="1">
                <a:spLocks noRot="1" noChangeAspect="1" noMove="1" noResize="1" noEditPoints="1" noAdjustHandles="1" noChangeArrowheads="1" noChangeShapeType="1" noTextEdit="1"/>
              </p:cNvSpPr>
              <p:nvPr/>
            </p:nvSpPr>
            <p:spPr>
              <a:xfrm>
                <a:off x="3507954" y="2579318"/>
                <a:ext cx="546785" cy="461665"/>
              </a:xfrm>
              <a:prstGeom prst="rect">
                <a:avLst/>
              </a:prstGeom>
              <a:blipFill>
                <a:blip r:embed="rId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58EE41-2773-0747-B73D-32554B96ACA1}"/>
                  </a:ext>
                </a:extLst>
              </p:cNvPr>
              <p:cNvSpPr txBox="1"/>
              <p:nvPr/>
            </p:nvSpPr>
            <p:spPr>
              <a:xfrm>
                <a:off x="2120581" y="2169037"/>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oMath>
                  </m:oMathPara>
                </a14:m>
                <a:endParaRPr lang="en-US" sz="2400" dirty="0"/>
              </a:p>
            </p:txBody>
          </p:sp>
        </mc:Choice>
        <mc:Fallback xmlns="">
          <p:sp>
            <p:nvSpPr>
              <p:cNvPr id="83" name="TextBox 82">
                <a:extLst>
                  <a:ext uri="{FF2B5EF4-FFF2-40B4-BE49-F238E27FC236}">
                    <a16:creationId xmlns:a16="http://schemas.microsoft.com/office/drawing/2014/main" id="{6458EE41-2773-0747-B73D-32554B96ACA1}"/>
                  </a:ext>
                </a:extLst>
              </p:cNvPr>
              <p:cNvSpPr txBox="1">
                <a:spLocks noRot="1" noChangeAspect="1" noMove="1" noResize="1" noEditPoints="1" noAdjustHandles="1" noChangeArrowheads="1" noChangeShapeType="1" noTextEdit="1"/>
              </p:cNvSpPr>
              <p:nvPr/>
            </p:nvSpPr>
            <p:spPr>
              <a:xfrm>
                <a:off x="2120581" y="2169037"/>
                <a:ext cx="546785" cy="461665"/>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0478A25-36AA-5B4D-B986-25D1AC28B202}"/>
                  </a:ext>
                </a:extLst>
              </p:cNvPr>
              <p:cNvSpPr txBox="1"/>
              <p:nvPr/>
            </p:nvSpPr>
            <p:spPr>
              <a:xfrm>
                <a:off x="5022072" y="1332048"/>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oMath>
                  </m:oMathPara>
                </a14:m>
                <a:endParaRPr lang="en-US" sz="2400" dirty="0"/>
              </a:p>
            </p:txBody>
          </p:sp>
        </mc:Choice>
        <mc:Fallback xmlns="">
          <p:sp>
            <p:nvSpPr>
              <p:cNvPr id="84" name="TextBox 83">
                <a:extLst>
                  <a:ext uri="{FF2B5EF4-FFF2-40B4-BE49-F238E27FC236}">
                    <a16:creationId xmlns:a16="http://schemas.microsoft.com/office/drawing/2014/main" id="{B0478A25-36AA-5B4D-B986-25D1AC28B202}"/>
                  </a:ext>
                </a:extLst>
              </p:cNvPr>
              <p:cNvSpPr txBox="1">
                <a:spLocks noRot="1" noChangeAspect="1" noMove="1" noResize="1" noEditPoints="1" noAdjustHandles="1" noChangeArrowheads="1" noChangeShapeType="1" noTextEdit="1"/>
              </p:cNvSpPr>
              <p:nvPr/>
            </p:nvSpPr>
            <p:spPr>
              <a:xfrm>
                <a:off x="5022072" y="1332048"/>
                <a:ext cx="546785" cy="461665"/>
              </a:xfrm>
              <a:prstGeom prst="rect">
                <a:avLst/>
              </a:prstGeom>
              <a:blipFill>
                <a:blip r:embed="rId7"/>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8" name="Table 78">
                <a:extLst>
                  <a:ext uri="{FF2B5EF4-FFF2-40B4-BE49-F238E27FC236}">
                    <a16:creationId xmlns:a16="http://schemas.microsoft.com/office/drawing/2014/main" id="{BBBEDC3C-AE82-8640-982C-84EE8283E9E8}"/>
                  </a:ext>
                </a:extLst>
              </p:cNvPr>
              <p:cNvGraphicFramePr>
                <a:graphicFrameLocks noGrp="1"/>
              </p:cNvGraphicFramePr>
              <p:nvPr>
                <p:extLst>
                  <p:ext uri="{D42A27DB-BD31-4B8C-83A1-F6EECF244321}">
                    <p14:modId xmlns:p14="http://schemas.microsoft.com/office/powerpoint/2010/main" val="1785482168"/>
                  </p:ext>
                </p:extLst>
              </p:nvPr>
            </p:nvGraphicFramePr>
            <p:xfrm>
              <a:off x="7048625" y="2906203"/>
              <a:ext cx="3751140" cy="882778"/>
            </p:xfrm>
            <a:graphic>
              <a:graphicData uri="http://schemas.openxmlformats.org/drawingml/2006/table">
                <a:tbl>
                  <a:tblPr firstRow="1" bandRow="1">
                    <a:tableStyleId>{5C22544A-7EE6-4342-B048-85BDC9FD1C3A}</a:tableStyleId>
                  </a:tblPr>
                  <a:tblGrid>
                    <a:gridCol w="937785">
                      <a:extLst>
                        <a:ext uri="{9D8B030D-6E8A-4147-A177-3AD203B41FA5}">
                          <a16:colId xmlns:a16="http://schemas.microsoft.com/office/drawing/2014/main" val="1614410748"/>
                        </a:ext>
                      </a:extLst>
                    </a:gridCol>
                    <a:gridCol w="937785">
                      <a:extLst>
                        <a:ext uri="{9D8B030D-6E8A-4147-A177-3AD203B41FA5}">
                          <a16:colId xmlns:a16="http://schemas.microsoft.com/office/drawing/2014/main" val="714202676"/>
                        </a:ext>
                      </a:extLst>
                    </a:gridCol>
                    <a:gridCol w="937785">
                      <a:extLst>
                        <a:ext uri="{9D8B030D-6E8A-4147-A177-3AD203B41FA5}">
                          <a16:colId xmlns:a16="http://schemas.microsoft.com/office/drawing/2014/main" val="489446830"/>
                        </a:ext>
                      </a:extLst>
                    </a:gridCol>
                    <a:gridCol w="937785">
                      <a:extLst>
                        <a:ext uri="{9D8B030D-6E8A-4147-A177-3AD203B41FA5}">
                          <a16:colId xmlns:a16="http://schemas.microsoft.com/office/drawing/2014/main" val="3790988943"/>
                        </a:ext>
                      </a:extLst>
                    </a:gridCol>
                  </a:tblGrid>
                  <a:tr h="438345">
                    <a:tc>
                      <a:txBody>
                        <a:bodyPr/>
                        <a:lstStyle/>
                        <a:p>
                          <a:pPr algn="ctr"/>
                          <a:r>
                            <a:rPr lang="en-US" dirty="0"/>
                            <a:t>point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2</m:t>
                                    </m:r>
                                  </m:sub>
                                </m:sSub>
                              </m:oMath>
                            </m:oMathPara>
                          </a14:m>
                          <a:endParaRPr lang="en-US" dirty="0"/>
                        </a:p>
                      </a:txBody>
                      <a:tcPr/>
                    </a:tc>
                    <a:tc>
                      <a:txBody>
                        <a:bodyPr/>
                        <a:lstStyle/>
                        <a:p>
                          <a:endParaRPr lang="en-US" dirty="0"/>
                        </a:p>
                      </a:txBody>
                      <a:tcPr/>
                    </a:tc>
                    <a:extLst>
                      <a:ext uri="{0D108BD9-81ED-4DB2-BD59-A6C34878D82A}">
                        <a16:rowId xmlns:a16="http://schemas.microsoft.com/office/drawing/2014/main" val="216208925"/>
                      </a:ext>
                    </a:extLst>
                  </a:tr>
                  <a:tr h="444433">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𝑞</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i="1" smtClean="0">
                                        <a:latin typeface="Cambria Math" panose="02040503050406030204" pitchFamily="18" charset="0"/>
                                      </a:rPr>
                                      <m:t>d</m:t>
                                    </m:r>
                                  </m:e>
                                  <m:sub>
                                    <m:r>
                                      <a:rPr lang="en-US" sz="1800" b="0" i="1" smtClean="0">
                                        <a:latin typeface="Cambria Math" panose="02040503050406030204" pitchFamily="18"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2</m:t>
                                    </m:r>
                                  </m:sub>
                                </m:sSub>
                              </m:oMath>
                            </m:oMathPara>
                          </a14:m>
                          <a:endParaRPr lang="en-US" dirty="0"/>
                        </a:p>
                      </a:txBody>
                      <a:tcPr/>
                    </a:tc>
                    <a:tc>
                      <a:txBody>
                        <a:bodyPr/>
                        <a:lstStyle/>
                        <a:p>
                          <a:endParaRPr lang="en-US" dirty="0"/>
                        </a:p>
                      </a:txBody>
                      <a:tcPr/>
                    </a:tc>
                    <a:extLst>
                      <a:ext uri="{0D108BD9-81ED-4DB2-BD59-A6C34878D82A}">
                        <a16:rowId xmlns:a16="http://schemas.microsoft.com/office/drawing/2014/main" val="4229516883"/>
                      </a:ext>
                    </a:extLst>
                  </a:tr>
                </a:tbl>
              </a:graphicData>
            </a:graphic>
          </p:graphicFrame>
        </mc:Choice>
        <mc:Fallback xmlns="">
          <p:graphicFrame>
            <p:nvGraphicFramePr>
              <p:cNvPr id="48" name="Table 78">
                <a:extLst>
                  <a:ext uri="{FF2B5EF4-FFF2-40B4-BE49-F238E27FC236}">
                    <a16:creationId xmlns:a16="http://schemas.microsoft.com/office/drawing/2014/main" id="{BBBEDC3C-AE82-8640-982C-84EE8283E9E8}"/>
                  </a:ext>
                </a:extLst>
              </p:cNvPr>
              <p:cNvGraphicFramePr>
                <a:graphicFrameLocks noGrp="1"/>
              </p:cNvGraphicFramePr>
              <p:nvPr>
                <p:extLst>
                  <p:ext uri="{D42A27DB-BD31-4B8C-83A1-F6EECF244321}">
                    <p14:modId xmlns:p14="http://schemas.microsoft.com/office/powerpoint/2010/main" val="1785482168"/>
                  </p:ext>
                </p:extLst>
              </p:nvPr>
            </p:nvGraphicFramePr>
            <p:xfrm>
              <a:off x="7048625" y="2906203"/>
              <a:ext cx="3751140" cy="882778"/>
            </p:xfrm>
            <a:graphic>
              <a:graphicData uri="http://schemas.openxmlformats.org/drawingml/2006/table">
                <a:tbl>
                  <a:tblPr firstRow="1" bandRow="1">
                    <a:tableStyleId>{5C22544A-7EE6-4342-B048-85BDC9FD1C3A}</a:tableStyleId>
                  </a:tblPr>
                  <a:tblGrid>
                    <a:gridCol w="937785">
                      <a:extLst>
                        <a:ext uri="{9D8B030D-6E8A-4147-A177-3AD203B41FA5}">
                          <a16:colId xmlns:a16="http://schemas.microsoft.com/office/drawing/2014/main" val="1614410748"/>
                        </a:ext>
                      </a:extLst>
                    </a:gridCol>
                    <a:gridCol w="937785">
                      <a:extLst>
                        <a:ext uri="{9D8B030D-6E8A-4147-A177-3AD203B41FA5}">
                          <a16:colId xmlns:a16="http://schemas.microsoft.com/office/drawing/2014/main" val="714202676"/>
                        </a:ext>
                      </a:extLst>
                    </a:gridCol>
                    <a:gridCol w="937785">
                      <a:extLst>
                        <a:ext uri="{9D8B030D-6E8A-4147-A177-3AD203B41FA5}">
                          <a16:colId xmlns:a16="http://schemas.microsoft.com/office/drawing/2014/main" val="489446830"/>
                        </a:ext>
                      </a:extLst>
                    </a:gridCol>
                    <a:gridCol w="937785">
                      <a:extLst>
                        <a:ext uri="{9D8B030D-6E8A-4147-A177-3AD203B41FA5}">
                          <a16:colId xmlns:a16="http://schemas.microsoft.com/office/drawing/2014/main" val="3790988943"/>
                        </a:ext>
                      </a:extLst>
                    </a:gridCol>
                  </a:tblGrid>
                  <a:tr h="438345">
                    <a:tc>
                      <a:txBody>
                        <a:bodyPr/>
                        <a:lstStyle/>
                        <a:p>
                          <a:pPr algn="ctr"/>
                          <a:r>
                            <a:rPr lang="en-US" dirty="0"/>
                            <a:t>point</a:t>
                          </a:r>
                        </a:p>
                      </a:txBody>
                      <a:tcPr/>
                    </a:tc>
                    <a:tc>
                      <a:txBody>
                        <a:bodyPr/>
                        <a:lstStyle/>
                        <a:p>
                          <a:endParaRPr lang="en-US"/>
                        </a:p>
                      </a:txBody>
                      <a:tcPr>
                        <a:blipFill>
                          <a:blip r:embed="rId8"/>
                          <a:stretch>
                            <a:fillRect l="-101351" t="-5714" r="-202703" b="-105714"/>
                          </a:stretch>
                        </a:blipFill>
                      </a:tcPr>
                    </a:tc>
                    <a:tc>
                      <a:txBody>
                        <a:bodyPr/>
                        <a:lstStyle/>
                        <a:p>
                          <a:endParaRPr lang="en-US"/>
                        </a:p>
                      </a:txBody>
                      <a:tcPr>
                        <a:blipFill>
                          <a:blip r:embed="rId8"/>
                          <a:stretch>
                            <a:fillRect l="-201351" t="-5714" r="-102703" b="-105714"/>
                          </a:stretch>
                        </a:blipFill>
                      </a:tcPr>
                    </a:tc>
                    <a:tc>
                      <a:txBody>
                        <a:bodyPr/>
                        <a:lstStyle/>
                        <a:p>
                          <a:endParaRPr lang="en-US" dirty="0"/>
                        </a:p>
                      </a:txBody>
                      <a:tcPr/>
                    </a:tc>
                    <a:extLst>
                      <a:ext uri="{0D108BD9-81ED-4DB2-BD59-A6C34878D82A}">
                        <a16:rowId xmlns:a16="http://schemas.microsoft.com/office/drawing/2014/main" val="216208925"/>
                      </a:ext>
                    </a:extLst>
                  </a:tr>
                  <a:tr h="444433">
                    <a:tc>
                      <a:txBody>
                        <a:bodyPr/>
                        <a:lstStyle/>
                        <a:p>
                          <a:endParaRPr lang="en-US"/>
                        </a:p>
                      </a:txBody>
                      <a:tcPr>
                        <a:blipFill>
                          <a:blip r:embed="rId8"/>
                          <a:stretch>
                            <a:fillRect l="-1351" t="-102778" r="-302703" b="-2778"/>
                          </a:stretch>
                        </a:blipFill>
                      </a:tcPr>
                    </a:tc>
                    <a:tc>
                      <a:txBody>
                        <a:bodyPr/>
                        <a:lstStyle/>
                        <a:p>
                          <a:endParaRPr lang="en-US"/>
                        </a:p>
                      </a:txBody>
                      <a:tcPr>
                        <a:blipFill>
                          <a:blip r:embed="rId8"/>
                          <a:stretch>
                            <a:fillRect l="-101351" t="-102778" r="-202703" b="-2778"/>
                          </a:stretch>
                        </a:blipFill>
                      </a:tcPr>
                    </a:tc>
                    <a:tc>
                      <a:txBody>
                        <a:bodyPr/>
                        <a:lstStyle/>
                        <a:p>
                          <a:endParaRPr lang="en-US"/>
                        </a:p>
                      </a:txBody>
                      <a:tcPr>
                        <a:blipFill>
                          <a:blip r:embed="rId8"/>
                          <a:stretch>
                            <a:fillRect l="-201351" t="-102778" r="-102703" b="-2778"/>
                          </a:stretch>
                        </a:blipFill>
                      </a:tcPr>
                    </a:tc>
                    <a:tc>
                      <a:txBody>
                        <a:bodyPr/>
                        <a:lstStyle/>
                        <a:p>
                          <a:endParaRPr lang="en-US" dirty="0"/>
                        </a:p>
                      </a:txBody>
                      <a:tcPr/>
                    </a:tc>
                    <a:extLst>
                      <a:ext uri="{0D108BD9-81ED-4DB2-BD59-A6C34878D82A}">
                        <a16:rowId xmlns:a16="http://schemas.microsoft.com/office/drawing/2014/main" val="4229516883"/>
                      </a:ext>
                    </a:extLst>
                  </a:tr>
                </a:tbl>
              </a:graphicData>
            </a:graphic>
          </p:graphicFrame>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9D4A69F-E655-F048-B3C6-2EA22B0E62A0}"/>
                  </a:ext>
                </a:extLst>
              </p:cNvPr>
              <p:cNvSpPr txBox="1"/>
              <p:nvPr/>
            </p:nvSpPr>
            <p:spPr>
              <a:xfrm>
                <a:off x="10925414" y="3142190"/>
                <a:ext cx="10256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=3</m:t>
                      </m:r>
                    </m:oMath>
                  </m:oMathPara>
                </a14:m>
                <a:endParaRPr lang="en-US" dirty="0"/>
              </a:p>
            </p:txBody>
          </p:sp>
        </mc:Choice>
        <mc:Fallback xmlns="">
          <p:sp>
            <p:nvSpPr>
              <p:cNvPr id="49" name="TextBox 48">
                <a:extLst>
                  <a:ext uri="{FF2B5EF4-FFF2-40B4-BE49-F238E27FC236}">
                    <a16:creationId xmlns:a16="http://schemas.microsoft.com/office/drawing/2014/main" id="{E9D4A69F-E655-F048-B3C6-2EA22B0E62A0}"/>
                  </a:ext>
                </a:extLst>
              </p:cNvPr>
              <p:cNvSpPr txBox="1">
                <a:spLocks noRot="1" noChangeAspect="1" noMove="1" noResize="1" noEditPoints="1" noAdjustHandles="1" noChangeArrowheads="1" noChangeShapeType="1" noTextEdit="1"/>
              </p:cNvSpPr>
              <p:nvPr/>
            </p:nvSpPr>
            <p:spPr>
              <a:xfrm>
                <a:off x="10925414" y="3142190"/>
                <a:ext cx="1025611"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19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Naïve solution </a:t>
            </a:r>
          </a:p>
        </p:txBody>
      </p:sp>
      <p:sp>
        <p:nvSpPr>
          <p:cNvPr id="30" name="AutoShape 2" descr="How does Spotify&amp;#39;s recommendation system work?">
            <a:extLst>
              <a:ext uri="{FF2B5EF4-FFF2-40B4-BE49-F238E27FC236}">
                <a16:creationId xmlns:a16="http://schemas.microsoft.com/office/drawing/2014/main" id="{B3748315-D693-D343-BD93-0F91B38A78E7}"/>
              </a:ext>
            </a:extLst>
          </p:cNvPr>
          <p:cNvSpPr>
            <a:spLocks noChangeAspect="1" noChangeArrowheads="1"/>
          </p:cNvSpPr>
          <p:nvPr/>
        </p:nvSpPr>
        <p:spPr bwMode="auto">
          <a:xfrm>
            <a:off x="3595815" y="38339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1" name="Straight Arrow Connector 30">
            <a:extLst>
              <a:ext uri="{FF2B5EF4-FFF2-40B4-BE49-F238E27FC236}">
                <a16:creationId xmlns:a16="http://schemas.microsoft.com/office/drawing/2014/main" id="{E69E25A9-32F5-F14B-86D2-6CB794CCFE5A}"/>
              </a:ext>
            </a:extLst>
          </p:cNvPr>
          <p:cNvCxnSpPr/>
          <p:nvPr/>
        </p:nvCxnSpPr>
        <p:spPr>
          <a:xfrm>
            <a:off x="799938" y="5419756"/>
            <a:ext cx="68914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477B8F3-7698-914C-AD26-0D6FA8DB6098}"/>
              </a:ext>
            </a:extLst>
          </p:cNvPr>
          <p:cNvCxnSpPr/>
          <p:nvPr/>
        </p:nvCxnSpPr>
        <p:spPr>
          <a:xfrm flipV="1">
            <a:off x="1383996" y="1538289"/>
            <a:ext cx="0" cy="45845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67889FA-1E53-6D42-B332-53AFE6646CD6}"/>
              </a:ext>
            </a:extLst>
          </p:cNvPr>
          <p:cNvSpPr/>
          <p:nvPr/>
        </p:nvSpPr>
        <p:spPr>
          <a:xfrm>
            <a:off x="1482810" y="259623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41657C6-B8C8-5347-A487-0C8F2D6DDB3D}"/>
              </a:ext>
            </a:extLst>
          </p:cNvPr>
          <p:cNvSpPr/>
          <p:nvPr/>
        </p:nvSpPr>
        <p:spPr>
          <a:xfrm>
            <a:off x="2747319" y="318010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23193-F42F-9C4D-826A-B10484B450B5}"/>
              </a:ext>
            </a:extLst>
          </p:cNvPr>
          <p:cNvSpPr/>
          <p:nvPr/>
        </p:nvSpPr>
        <p:spPr>
          <a:xfrm>
            <a:off x="2755522" y="239075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F15D579-CB2F-0945-96B2-285771F834DA}"/>
              </a:ext>
            </a:extLst>
          </p:cNvPr>
          <p:cNvSpPr/>
          <p:nvPr/>
        </p:nvSpPr>
        <p:spPr>
          <a:xfrm>
            <a:off x="2125321" y="368776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3E96E86-53A7-364B-BFE7-30D8410D65BF}"/>
              </a:ext>
            </a:extLst>
          </p:cNvPr>
          <p:cNvSpPr/>
          <p:nvPr/>
        </p:nvSpPr>
        <p:spPr>
          <a:xfrm>
            <a:off x="2236512" y="2929812"/>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D2D4014-744B-9543-82AE-9ABDD4E90E63}"/>
              </a:ext>
            </a:extLst>
          </p:cNvPr>
          <p:cNvSpPr/>
          <p:nvPr/>
        </p:nvSpPr>
        <p:spPr>
          <a:xfrm>
            <a:off x="2514480" y="412545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1178E09-656B-4548-ABD5-4D2B89CDCDC8}"/>
              </a:ext>
            </a:extLst>
          </p:cNvPr>
          <p:cNvSpPr/>
          <p:nvPr/>
        </p:nvSpPr>
        <p:spPr>
          <a:xfrm>
            <a:off x="1392235" y="340251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467744E-1936-6F48-B253-ED59FCFA3ABD}"/>
              </a:ext>
            </a:extLst>
          </p:cNvPr>
          <p:cNvSpPr/>
          <p:nvPr/>
        </p:nvSpPr>
        <p:spPr>
          <a:xfrm>
            <a:off x="3377571" y="256734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6CD5CE1-D963-2C43-ADE4-86FEBCEF2F95}"/>
              </a:ext>
            </a:extLst>
          </p:cNvPr>
          <p:cNvSpPr/>
          <p:nvPr/>
        </p:nvSpPr>
        <p:spPr>
          <a:xfrm>
            <a:off x="3155189" y="482052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9F9DDCD-71DA-DA40-9A11-2C81BA1B3EDA}"/>
              </a:ext>
            </a:extLst>
          </p:cNvPr>
          <p:cNvSpPr/>
          <p:nvPr/>
        </p:nvSpPr>
        <p:spPr>
          <a:xfrm>
            <a:off x="1806224" y="491725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D326BB5-1761-6A45-A785-C27E35EE95D4}"/>
              </a:ext>
            </a:extLst>
          </p:cNvPr>
          <p:cNvSpPr/>
          <p:nvPr/>
        </p:nvSpPr>
        <p:spPr>
          <a:xfrm>
            <a:off x="2636128" y="459912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7032691-78FA-6945-897B-4B4F72C69C73}"/>
              </a:ext>
            </a:extLst>
          </p:cNvPr>
          <p:cNvSpPr/>
          <p:nvPr/>
        </p:nvSpPr>
        <p:spPr>
          <a:xfrm>
            <a:off x="5356634" y="315121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03C2A44-478C-C74D-9DF5-7DFE9AFBA544}"/>
              </a:ext>
            </a:extLst>
          </p:cNvPr>
          <p:cNvSpPr/>
          <p:nvPr/>
        </p:nvSpPr>
        <p:spPr>
          <a:xfrm>
            <a:off x="4920109" y="3566674"/>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E2DED9A-554C-DE45-84FC-134AF5BFC5B3}"/>
              </a:ext>
            </a:extLst>
          </p:cNvPr>
          <p:cNvSpPr/>
          <p:nvPr/>
        </p:nvSpPr>
        <p:spPr>
          <a:xfrm>
            <a:off x="4808918" y="1513279"/>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15F040C-35AB-FF42-B4F1-5A88B7A323C9}"/>
              </a:ext>
            </a:extLst>
          </p:cNvPr>
          <p:cNvSpPr/>
          <p:nvPr/>
        </p:nvSpPr>
        <p:spPr>
          <a:xfrm>
            <a:off x="5568857" y="423666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7365A43-0B23-D94F-9946-3FEE1B681510}"/>
              </a:ext>
            </a:extLst>
          </p:cNvPr>
          <p:cNvSpPr/>
          <p:nvPr/>
        </p:nvSpPr>
        <p:spPr>
          <a:xfrm>
            <a:off x="5614245" y="374357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EB4BD6-74DC-9745-9012-5F27374D91DA}"/>
              </a:ext>
            </a:extLst>
          </p:cNvPr>
          <p:cNvSpPr/>
          <p:nvPr/>
        </p:nvSpPr>
        <p:spPr>
          <a:xfrm>
            <a:off x="4965497" y="4412338"/>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6341A2D-C344-1C45-B7A7-832548617353}"/>
              </a:ext>
            </a:extLst>
          </p:cNvPr>
          <p:cNvSpPr/>
          <p:nvPr/>
        </p:nvSpPr>
        <p:spPr>
          <a:xfrm>
            <a:off x="6154733" y="483081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178873A1-BE49-CC46-A05F-CD17A419E17A}"/>
              </a:ext>
            </a:extLst>
          </p:cNvPr>
          <p:cNvSpPr/>
          <p:nvPr/>
        </p:nvSpPr>
        <p:spPr>
          <a:xfrm>
            <a:off x="4023283" y="306254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FA52C87-C384-BF49-A387-CCEEAA4165DF}"/>
              </a:ext>
            </a:extLst>
          </p:cNvPr>
          <p:cNvGrpSpPr/>
          <p:nvPr/>
        </p:nvGrpSpPr>
        <p:grpSpPr>
          <a:xfrm>
            <a:off x="3674020" y="2156185"/>
            <a:ext cx="479989" cy="598580"/>
            <a:chOff x="3674020" y="2329182"/>
            <a:chExt cx="479989" cy="598580"/>
          </a:xfrm>
        </p:grpSpPr>
        <p:cxnSp>
          <p:nvCxnSpPr>
            <p:cNvPr id="64" name="Straight Connector 63">
              <a:extLst>
                <a:ext uri="{FF2B5EF4-FFF2-40B4-BE49-F238E27FC236}">
                  <a16:creationId xmlns:a16="http://schemas.microsoft.com/office/drawing/2014/main" id="{E800C928-8943-E24D-A505-ADB57D4C7C1B}"/>
                </a:ext>
              </a:extLst>
            </p:cNvPr>
            <p:cNvCxnSpPr>
              <a:cxnSpLocks/>
            </p:cNvCxnSpPr>
            <p:nvPr/>
          </p:nvCxnSpPr>
          <p:spPr>
            <a:xfrm>
              <a:off x="3755593" y="2339471"/>
              <a:ext cx="304842" cy="22241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1D9DA9-423F-D64C-9A2A-B150EA94FD62}"/>
                </a:ext>
              </a:extLst>
            </p:cNvPr>
            <p:cNvCxnSpPr>
              <a:cxnSpLocks/>
            </p:cNvCxnSpPr>
            <p:nvPr/>
          </p:nvCxnSpPr>
          <p:spPr>
            <a:xfrm flipV="1">
              <a:off x="3755593" y="2329182"/>
              <a:ext cx="267771" cy="23269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2D1A081-B4FC-4948-8213-56564C0D2CDC}"/>
                    </a:ext>
                  </a:extLst>
                </p:cNvPr>
                <p:cNvSpPr txBox="1"/>
                <p:nvPr/>
              </p:nvSpPr>
              <p:spPr>
                <a:xfrm>
                  <a:off x="3674020" y="2466097"/>
                  <a:ext cx="47998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𝒒</m:t>
                        </m:r>
                      </m:oMath>
                    </m:oMathPara>
                  </a14:m>
                  <a:endParaRPr lang="en-US" sz="2400" b="1" dirty="0"/>
                </a:p>
              </p:txBody>
            </p:sp>
          </mc:Choice>
          <mc:Fallback xmlns="">
            <p:sp>
              <p:nvSpPr>
                <p:cNvPr id="66" name="TextBox 65">
                  <a:extLst>
                    <a:ext uri="{FF2B5EF4-FFF2-40B4-BE49-F238E27FC236}">
                      <a16:creationId xmlns:a16="http://schemas.microsoft.com/office/drawing/2014/main" id="{42D1A081-B4FC-4948-8213-56564C0D2CDC}"/>
                    </a:ext>
                  </a:extLst>
                </p:cNvPr>
                <p:cNvSpPr txBox="1">
                  <a:spLocks noRot="1" noChangeAspect="1" noMove="1" noResize="1" noEditPoints="1" noAdjustHandles="1" noChangeArrowheads="1" noChangeShapeType="1" noTextEdit="1"/>
                </p:cNvSpPr>
                <p:nvPr/>
              </p:nvSpPr>
              <p:spPr>
                <a:xfrm>
                  <a:off x="3674020" y="2466097"/>
                  <a:ext cx="479989" cy="461665"/>
                </a:xfrm>
                <a:prstGeom prst="rect">
                  <a:avLst/>
                </a:prstGeom>
                <a:blipFill>
                  <a:blip r:embed="rId3"/>
                  <a:stretch>
                    <a:fillRect b="-10811"/>
                  </a:stretch>
                </a:blipFill>
              </p:spPr>
              <p:txBody>
                <a:bodyPr/>
                <a:lstStyle/>
                <a:p>
                  <a:r>
                    <a:rPr lang="en-US">
                      <a:noFill/>
                    </a:rPr>
                    <a:t> </a:t>
                  </a:r>
                </a:p>
              </p:txBody>
            </p:sp>
          </mc:Fallback>
        </mc:AlternateContent>
      </p:grpSp>
      <p:cxnSp>
        <p:nvCxnSpPr>
          <p:cNvPr id="5" name="Curved Connector 4">
            <a:extLst>
              <a:ext uri="{FF2B5EF4-FFF2-40B4-BE49-F238E27FC236}">
                <a16:creationId xmlns:a16="http://schemas.microsoft.com/office/drawing/2014/main" id="{74FF27EE-BA00-5446-A0B8-C000F4DA3FD1}"/>
              </a:ext>
            </a:extLst>
          </p:cNvPr>
          <p:cNvCxnSpPr>
            <a:cxnSpLocks/>
            <a:endCxn id="40" idx="1"/>
          </p:cNvCxnSpPr>
          <p:nvPr/>
        </p:nvCxnSpPr>
        <p:spPr>
          <a:xfrm rot="10800000" flipV="1">
            <a:off x="3410138" y="2318072"/>
            <a:ext cx="308384" cy="281846"/>
          </a:xfrm>
          <a:prstGeom prst="curvedConnector2">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C4B731B5-394A-C042-9D25-43D1EB08F575}"/>
              </a:ext>
            </a:extLst>
          </p:cNvPr>
          <p:cNvCxnSpPr>
            <a:cxnSpLocks/>
          </p:cNvCxnSpPr>
          <p:nvPr/>
        </p:nvCxnSpPr>
        <p:spPr>
          <a:xfrm rot="16200000" flipH="1" flipV="1">
            <a:off x="3316821" y="1731778"/>
            <a:ext cx="97657" cy="1047302"/>
          </a:xfrm>
          <a:prstGeom prst="curvedConnector3">
            <a:avLst>
              <a:gd name="adj1" fmla="val -234085"/>
            </a:avLst>
          </a:prstGeom>
          <a:ln w="25400">
            <a:tailEnd type="triangle"/>
          </a:ln>
        </p:spPr>
        <p:style>
          <a:lnRef idx="3">
            <a:schemeClr val="accent4"/>
          </a:lnRef>
          <a:fillRef idx="0">
            <a:schemeClr val="accent4"/>
          </a:fillRef>
          <a:effectRef idx="2">
            <a:schemeClr val="accent4"/>
          </a:effectRef>
          <a:fontRef idx="minor">
            <a:schemeClr val="tx1"/>
          </a:fontRef>
        </p:style>
      </p:cxnSp>
      <p:cxnSp>
        <p:nvCxnSpPr>
          <p:cNvPr id="67" name="Curved Connector 66">
            <a:extLst>
              <a:ext uri="{FF2B5EF4-FFF2-40B4-BE49-F238E27FC236}">
                <a16:creationId xmlns:a16="http://schemas.microsoft.com/office/drawing/2014/main" id="{314BD98A-58E6-B845-B74B-1FC6D198E0BE}"/>
              </a:ext>
            </a:extLst>
          </p:cNvPr>
          <p:cNvCxnSpPr>
            <a:cxnSpLocks/>
            <a:endCxn id="46" idx="4"/>
          </p:cNvCxnSpPr>
          <p:nvPr/>
        </p:nvCxnSpPr>
        <p:spPr>
          <a:xfrm flipV="1">
            <a:off x="4042676" y="1735689"/>
            <a:ext cx="877433" cy="468725"/>
          </a:xfrm>
          <a:prstGeom prst="curvedConnector2">
            <a:avLst/>
          </a:prstGeom>
          <a:ln w="25400">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A500836-2FBD-364E-8F3D-EB56DDD5A311}"/>
                  </a:ext>
                </a:extLst>
              </p:cNvPr>
              <p:cNvSpPr txBox="1"/>
              <p:nvPr/>
            </p:nvSpPr>
            <p:spPr>
              <a:xfrm>
                <a:off x="5549215" y="3021129"/>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77" name="TextBox 76">
                <a:extLst>
                  <a:ext uri="{FF2B5EF4-FFF2-40B4-BE49-F238E27FC236}">
                    <a16:creationId xmlns:a16="http://schemas.microsoft.com/office/drawing/2014/main" id="{7A500836-2FBD-364E-8F3D-EB56DDD5A311}"/>
                  </a:ext>
                </a:extLst>
              </p:cNvPr>
              <p:cNvSpPr txBox="1">
                <a:spLocks noRot="1" noChangeAspect="1" noMove="1" noResize="1" noEditPoints="1" noAdjustHandles="1" noChangeArrowheads="1" noChangeShapeType="1" noTextEdit="1"/>
              </p:cNvSpPr>
              <p:nvPr/>
            </p:nvSpPr>
            <p:spPr>
              <a:xfrm>
                <a:off x="5549215" y="3021129"/>
                <a:ext cx="546785" cy="461665"/>
              </a:xfrm>
              <a:prstGeom prst="rect">
                <a:avLst/>
              </a:prstGeom>
              <a:blipFill>
                <a:blip r:embed="rId4"/>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DD7724E-D9A7-5D41-91F0-D4EF7FEC8E07}"/>
                  </a:ext>
                </a:extLst>
              </p:cNvPr>
              <p:cNvSpPr txBox="1"/>
              <p:nvPr/>
            </p:nvSpPr>
            <p:spPr>
              <a:xfrm>
                <a:off x="3507954" y="2579318"/>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3</m:t>
                          </m:r>
                        </m:sub>
                      </m:sSub>
                    </m:oMath>
                  </m:oMathPara>
                </a14:m>
                <a:endParaRPr lang="en-US" sz="2400" dirty="0"/>
              </a:p>
            </p:txBody>
          </p:sp>
        </mc:Choice>
        <mc:Fallback xmlns="">
          <p:sp>
            <p:nvSpPr>
              <p:cNvPr id="82" name="TextBox 81">
                <a:extLst>
                  <a:ext uri="{FF2B5EF4-FFF2-40B4-BE49-F238E27FC236}">
                    <a16:creationId xmlns:a16="http://schemas.microsoft.com/office/drawing/2014/main" id="{9DD7724E-D9A7-5D41-91F0-D4EF7FEC8E07}"/>
                  </a:ext>
                </a:extLst>
              </p:cNvPr>
              <p:cNvSpPr txBox="1">
                <a:spLocks noRot="1" noChangeAspect="1" noMove="1" noResize="1" noEditPoints="1" noAdjustHandles="1" noChangeArrowheads="1" noChangeShapeType="1" noTextEdit="1"/>
              </p:cNvSpPr>
              <p:nvPr/>
            </p:nvSpPr>
            <p:spPr>
              <a:xfrm>
                <a:off x="3507954" y="2579318"/>
                <a:ext cx="546785" cy="461665"/>
              </a:xfrm>
              <a:prstGeom prst="rect">
                <a:avLst/>
              </a:prstGeom>
              <a:blipFill>
                <a:blip r:embed="rId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58EE41-2773-0747-B73D-32554B96ACA1}"/>
                  </a:ext>
                </a:extLst>
              </p:cNvPr>
              <p:cNvSpPr txBox="1"/>
              <p:nvPr/>
            </p:nvSpPr>
            <p:spPr>
              <a:xfrm>
                <a:off x="2120581" y="2169037"/>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oMath>
                  </m:oMathPara>
                </a14:m>
                <a:endParaRPr lang="en-US" sz="2400" dirty="0"/>
              </a:p>
            </p:txBody>
          </p:sp>
        </mc:Choice>
        <mc:Fallback xmlns="">
          <p:sp>
            <p:nvSpPr>
              <p:cNvPr id="83" name="TextBox 82">
                <a:extLst>
                  <a:ext uri="{FF2B5EF4-FFF2-40B4-BE49-F238E27FC236}">
                    <a16:creationId xmlns:a16="http://schemas.microsoft.com/office/drawing/2014/main" id="{6458EE41-2773-0747-B73D-32554B96ACA1}"/>
                  </a:ext>
                </a:extLst>
              </p:cNvPr>
              <p:cNvSpPr txBox="1">
                <a:spLocks noRot="1" noChangeAspect="1" noMove="1" noResize="1" noEditPoints="1" noAdjustHandles="1" noChangeArrowheads="1" noChangeShapeType="1" noTextEdit="1"/>
              </p:cNvSpPr>
              <p:nvPr/>
            </p:nvSpPr>
            <p:spPr>
              <a:xfrm>
                <a:off x="2120581" y="2169037"/>
                <a:ext cx="546785" cy="461665"/>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0478A25-36AA-5B4D-B986-25D1AC28B202}"/>
                  </a:ext>
                </a:extLst>
              </p:cNvPr>
              <p:cNvSpPr txBox="1"/>
              <p:nvPr/>
            </p:nvSpPr>
            <p:spPr>
              <a:xfrm>
                <a:off x="5022072" y="1332048"/>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oMath>
                  </m:oMathPara>
                </a14:m>
                <a:endParaRPr lang="en-US" sz="2400" dirty="0"/>
              </a:p>
            </p:txBody>
          </p:sp>
        </mc:Choice>
        <mc:Fallback xmlns="">
          <p:sp>
            <p:nvSpPr>
              <p:cNvPr id="84" name="TextBox 83">
                <a:extLst>
                  <a:ext uri="{FF2B5EF4-FFF2-40B4-BE49-F238E27FC236}">
                    <a16:creationId xmlns:a16="http://schemas.microsoft.com/office/drawing/2014/main" id="{B0478A25-36AA-5B4D-B986-25D1AC28B202}"/>
                  </a:ext>
                </a:extLst>
              </p:cNvPr>
              <p:cNvSpPr txBox="1">
                <a:spLocks noRot="1" noChangeAspect="1" noMove="1" noResize="1" noEditPoints="1" noAdjustHandles="1" noChangeArrowheads="1" noChangeShapeType="1" noTextEdit="1"/>
              </p:cNvSpPr>
              <p:nvPr/>
            </p:nvSpPr>
            <p:spPr>
              <a:xfrm>
                <a:off x="5022072" y="1332048"/>
                <a:ext cx="546785" cy="461665"/>
              </a:xfrm>
              <a:prstGeom prst="rect">
                <a:avLst/>
              </a:prstGeom>
              <a:blipFill>
                <a:blip r:embed="rId7"/>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9" name="Table 78">
                <a:extLst>
                  <a:ext uri="{FF2B5EF4-FFF2-40B4-BE49-F238E27FC236}">
                    <a16:creationId xmlns:a16="http://schemas.microsoft.com/office/drawing/2014/main" id="{27EE88CF-D439-404A-B31C-D26EE77C9FEE}"/>
                  </a:ext>
                </a:extLst>
              </p:cNvPr>
              <p:cNvGraphicFramePr>
                <a:graphicFrameLocks noGrp="1"/>
              </p:cNvGraphicFramePr>
              <p:nvPr>
                <p:extLst>
                  <p:ext uri="{D42A27DB-BD31-4B8C-83A1-F6EECF244321}">
                    <p14:modId xmlns:p14="http://schemas.microsoft.com/office/powerpoint/2010/main" val="179503973"/>
                  </p:ext>
                </p:extLst>
              </p:nvPr>
            </p:nvGraphicFramePr>
            <p:xfrm>
              <a:off x="7048625" y="2906203"/>
              <a:ext cx="3751140" cy="882778"/>
            </p:xfrm>
            <a:graphic>
              <a:graphicData uri="http://schemas.openxmlformats.org/drawingml/2006/table">
                <a:tbl>
                  <a:tblPr firstRow="1" bandRow="1">
                    <a:tableStyleId>{5C22544A-7EE6-4342-B048-85BDC9FD1C3A}</a:tableStyleId>
                  </a:tblPr>
                  <a:tblGrid>
                    <a:gridCol w="937785">
                      <a:extLst>
                        <a:ext uri="{9D8B030D-6E8A-4147-A177-3AD203B41FA5}">
                          <a16:colId xmlns:a16="http://schemas.microsoft.com/office/drawing/2014/main" val="1614410748"/>
                        </a:ext>
                      </a:extLst>
                    </a:gridCol>
                    <a:gridCol w="937785">
                      <a:extLst>
                        <a:ext uri="{9D8B030D-6E8A-4147-A177-3AD203B41FA5}">
                          <a16:colId xmlns:a16="http://schemas.microsoft.com/office/drawing/2014/main" val="714202676"/>
                        </a:ext>
                      </a:extLst>
                    </a:gridCol>
                    <a:gridCol w="937785">
                      <a:extLst>
                        <a:ext uri="{9D8B030D-6E8A-4147-A177-3AD203B41FA5}">
                          <a16:colId xmlns:a16="http://schemas.microsoft.com/office/drawing/2014/main" val="489446830"/>
                        </a:ext>
                      </a:extLst>
                    </a:gridCol>
                    <a:gridCol w="937785">
                      <a:extLst>
                        <a:ext uri="{9D8B030D-6E8A-4147-A177-3AD203B41FA5}">
                          <a16:colId xmlns:a16="http://schemas.microsoft.com/office/drawing/2014/main" val="3790988943"/>
                        </a:ext>
                      </a:extLst>
                    </a:gridCol>
                  </a:tblGrid>
                  <a:tr h="438345">
                    <a:tc>
                      <a:txBody>
                        <a:bodyPr/>
                        <a:lstStyle/>
                        <a:p>
                          <a:pPr algn="ctr"/>
                          <a:r>
                            <a:rPr lang="en-US" dirty="0"/>
                            <a:t>point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altLang="zh-CN" sz="1800" b="0" i="1" smtClean="0">
                                        <a:latin typeface="Cambria Math" panose="02040503050406030204" pitchFamily="18"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altLang="zh-CN" sz="1800" b="0" i="1" smtClean="0">
                                        <a:latin typeface="Cambria Math" panose="02040503050406030204" pitchFamily="18"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16208925"/>
                      </a:ext>
                    </a:extLst>
                  </a:tr>
                  <a:tr h="444433">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𝑞</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i="1" smtClean="0">
                                        <a:latin typeface="Cambria Math" panose="02040503050406030204" pitchFamily="18" charset="0"/>
                                      </a:rPr>
                                      <m:t>d</m:t>
                                    </m:r>
                                  </m:e>
                                  <m:sub>
                                    <m:r>
                                      <a:rPr lang="en-US" altLang="zh-CN" sz="1800" b="0" i="1" smtClean="0">
                                        <a:latin typeface="Cambria Math" panose="02040503050406030204" pitchFamily="18"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i="1" smtClean="0">
                                        <a:latin typeface="Cambria Math" panose="02040503050406030204" pitchFamily="18" charset="0"/>
                                      </a:rPr>
                                      <m:t>d</m:t>
                                    </m:r>
                                  </m:e>
                                  <m:sub>
                                    <m:r>
                                      <a:rPr lang="en-US" sz="1800" b="0" i="1" smtClean="0">
                                        <a:latin typeface="Cambria Math" panose="02040503050406030204" pitchFamily="18"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4229516883"/>
                      </a:ext>
                    </a:extLst>
                  </a:tr>
                </a:tbl>
              </a:graphicData>
            </a:graphic>
          </p:graphicFrame>
        </mc:Choice>
        <mc:Fallback xmlns="">
          <p:graphicFrame>
            <p:nvGraphicFramePr>
              <p:cNvPr id="49" name="Table 78">
                <a:extLst>
                  <a:ext uri="{FF2B5EF4-FFF2-40B4-BE49-F238E27FC236}">
                    <a16:creationId xmlns:a16="http://schemas.microsoft.com/office/drawing/2014/main" id="{27EE88CF-D439-404A-B31C-D26EE77C9FEE}"/>
                  </a:ext>
                </a:extLst>
              </p:cNvPr>
              <p:cNvGraphicFramePr>
                <a:graphicFrameLocks noGrp="1"/>
              </p:cNvGraphicFramePr>
              <p:nvPr>
                <p:extLst>
                  <p:ext uri="{D42A27DB-BD31-4B8C-83A1-F6EECF244321}">
                    <p14:modId xmlns:p14="http://schemas.microsoft.com/office/powerpoint/2010/main" val="179503973"/>
                  </p:ext>
                </p:extLst>
              </p:nvPr>
            </p:nvGraphicFramePr>
            <p:xfrm>
              <a:off x="7048625" y="2906203"/>
              <a:ext cx="3751140" cy="882778"/>
            </p:xfrm>
            <a:graphic>
              <a:graphicData uri="http://schemas.openxmlformats.org/drawingml/2006/table">
                <a:tbl>
                  <a:tblPr firstRow="1" bandRow="1">
                    <a:tableStyleId>{5C22544A-7EE6-4342-B048-85BDC9FD1C3A}</a:tableStyleId>
                  </a:tblPr>
                  <a:tblGrid>
                    <a:gridCol w="937785">
                      <a:extLst>
                        <a:ext uri="{9D8B030D-6E8A-4147-A177-3AD203B41FA5}">
                          <a16:colId xmlns:a16="http://schemas.microsoft.com/office/drawing/2014/main" val="1614410748"/>
                        </a:ext>
                      </a:extLst>
                    </a:gridCol>
                    <a:gridCol w="937785">
                      <a:extLst>
                        <a:ext uri="{9D8B030D-6E8A-4147-A177-3AD203B41FA5}">
                          <a16:colId xmlns:a16="http://schemas.microsoft.com/office/drawing/2014/main" val="714202676"/>
                        </a:ext>
                      </a:extLst>
                    </a:gridCol>
                    <a:gridCol w="937785">
                      <a:extLst>
                        <a:ext uri="{9D8B030D-6E8A-4147-A177-3AD203B41FA5}">
                          <a16:colId xmlns:a16="http://schemas.microsoft.com/office/drawing/2014/main" val="489446830"/>
                        </a:ext>
                      </a:extLst>
                    </a:gridCol>
                    <a:gridCol w="937785">
                      <a:extLst>
                        <a:ext uri="{9D8B030D-6E8A-4147-A177-3AD203B41FA5}">
                          <a16:colId xmlns:a16="http://schemas.microsoft.com/office/drawing/2014/main" val="3790988943"/>
                        </a:ext>
                      </a:extLst>
                    </a:gridCol>
                  </a:tblGrid>
                  <a:tr h="438345">
                    <a:tc>
                      <a:txBody>
                        <a:bodyPr/>
                        <a:lstStyle/>
                        <a:p>
                          <a:pPr algn="ctr"/>
                          <a:r>
                            <a:rPr lang="en-US" dirty="0"/>
                            <a:t>point</a:t>
                          </a:r>
                        </a:p>
                      </a:txBody>
                      <a:tcPr/>
                    </a:tc>
                    <a:tc>
                      <a:txBody>
                        <a:bodyPr/>
                        <a:lstStyle/>
                        <a:p>
                          <a:endParaRPr lang="en-US"/>
                        </a:p>
                      </a:txBody>
                      <a:tcPr>
                        <a:blipFill>
                          <a:blip r:embed="rId8"/>
                          <a:stretch>
                            <a:fillRect l="-101351" t="-5714" r="-202703" b="-105714"/>
                          </a:stretch>
                        </a:blipFill>
                      </a:tcPr>
                    </a:tc>
                    <a:tc>
                      <a:txBody>
                        <a:bodyPr/>
                        <a:lstStyle/>
                        <a:p>
                          <a:endParaRPr lang="en-US"/>
                        </a:p>
                      </a:txBody>
                      <a:tcPr>
                        <a:blipFill>
                          <a:blip r:embed="rId8"/>
                          <a:stretch>
                            <a:fillRect l="-201351" t="-5714" r="-102703" b="-105714"/>
                          </a:stretch>
                        </a:blipFill>
                      </a:tcPr>
                    </a:tc>
                    <a:tc>
                      <a:txBody>
                        <a:bodyPr/>
                        <a:lstStyle/>
                        <a:p>
                          <a:endParaRPr lang="en-US"/>
                        </a:p>
                      </a:txBody>
                      <a:tcPr>
                        <a:blipFill>
                          <a:blip r:embed="rId8"/>
                          <a:stretch>
                            <a:fillRect l="-301351" t="-5714" r="-2703" b="-105714"/>
                          </a:stretch>
                        </a:blipFill>
                      </a:tcPr>
                    </a:tc>
                    <a:extLst>
                      <a:ext uri="{0D108BD9-81ED-4DB2-BD59-A6C34878D82A}">
                        <a16:rowId xmlns:a16="http://schemas.microsoft.com/office/drawing/2014/main" val="216208925"/>
                      </a:ext>
                    </a:extLst>
                  </a:tr>
                  <a:tr h="444433">
                    <a:tc>
                      <a:txBody>
                        <a:bodyPr/>
                        <a:lstStyle/>
                        <a:p>
                          <a:endParaRPr lang="en-US"/>
                        </a:p>
                      </a:txBody>
                      <a:tcPr>
                        <a:blipFill>
                          <a:blip r:embed="rId8"/>
                          <a:stretch>
                            <a:fillRect l="-1351" t="-102778" r="-302703" b="-2778"/>
                          </a:stretch>
                        </a:blipFill>
                      </a:tcPr>
                    </a:tc>
                    <a:tc>
                      <a:txBody>
                        <a:bodyPr/>
                        <a:lstStyle/>
                        <a:p>
                          <a:endParaRPr lang="en-US"/>
                        </a:p>
                      </a:txBody>
                      <a:tcPr>
                        <a:blipFill>
                          <a:blip r:embed="rId8"/>
                          <a:stretch>
                            <a:fillRect l="-101351" t="-102778" r="-202703" b="-2778"/>
                          </a:stretch>
                        </a:blipFill>
                      </a:tcPr>
                    </a:tc>
                    <a:tc>
                      <a:txBody>
                        <a:bodyPr/>
                        <a:lstStyle/>
                        <a:p>
                          <a:endParaRPr lang="en-US"/>
                        </a:p>
                      </a:txBody>
                      <a:tcPr>
                        <a:blipFill>
                          <a:blip r:embed="rId8"/>
                          <a:stretch>
                            <a:fillRect l="-201351" t="-102778" r="-102703" b="-2778"/>
                          </a:stretch>
                        </a:blipFill>
                      </a:tcPr>
                    </a:tc>
                    <a:tc>
                      <a:txBody>
                        <a:bodyPr/>
                        <a:lstStyle/>
                        <a:p>
                          <a:endParaRPr lang="en-US"/>
                        </a:p>
                      </a:txBody>
                      <a:tcPr>
                        <a:blipFill>
                          <a:blip r:embed="rId8"/>
                          <a:stretch>
                            <a:fillRect l="-301351" t="-102778" r="-2703" b="-2778"/>
                          </a:stretch>
                        </a:blipFill>
                      </a:tcPr>
                    </a:tc>
                    <a:extLst>
                      <a:ext uri="{0D108BD9-81ED-4DB2-BD59-A6C34878D82A}">
                        <a16:rowId xmlns:a16="http://schemas.microsoft.com/office/drawing/2014/main" val="4229516883"/>
                      </a:ext>
                    </a:extLst>
                  </a:tr>
                </a:tbl>
              </a:graphicData>
            </a:graphic>
          </p:graphicFrame>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A5F6CC8-15E4-BB45-8297-632F3D88E3EE}"/>
                  </a:ext>
                </a:extLst>
              </p:cNvPr>
              <p:cNvSpPr txBox="1"/>
              <p:nvPr/>
            </p:nvSpPr>
            <p:spPr>
              <a:xfrm>
                <a:off x="10925414" y="3142190"/>
                <a:ext cx="10256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=3</m:t>
                      </m:r>
                    </m:oMath>
                  </m:oMathPara>
                </a14:m>
                <a:endParaRPr lang="en-US" dirty="0"/>
              </a:p>
            </p:txBody>
          </p:sp>
        </mc:Choice>
        <mc:Fallback xmlns="">
          <p:sp>
            <p:nvSpPr>
              <p:cNvPr id="50" name="TextBox 49">
                <a:extLst>
                  <a:ext uri="{FF2B5EF4-FFF2-40B4-BE49-F238E27FC236}">
                    <a16:creationId xmlns:a16="http://schemas.microsoft.com/office/drawing/2014/main" id="{0A5F6CC8-15E4-BB45-8297-632F3D88E3EE}"/>
                  </a:ext>
                </a:extLst>
              </p:cNvPr>
              <p:cNvSpPr txBox="1">
                <a:spLocks noRot="1" noChangeAspect="1" noMove="1" noResize="1" noEditPoints="1" noAdjustHandles="1" noChangeArrowheads="1" noChangeShapeType="1" noTextEdit="1"/>
              </p:cNvSpPr>
              <p:nvPr/>
            </p:nvSpPr>
            <p:spPr>
              <a:xfrm>
                <a:off x="10925414" y="3142190"/>
                <a:ext cx="1025611"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372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E08F-6FD8-7348-95E8-63749C3B5256}"/>
              </a:ext>
            </a:extLst>
          </p:cNvPr>
          <p:cNvSpPr>
            <a:spLocks noGrp="1"/>
          </p:cNvSpPr>
          <p:nvPr>
            <p:ph type="title"/>
          </p:nvPr>
        </p:nvSpPr>
        <p:spPr>
          <a:xfrm>
            <a:off x="838200" y="212726"/>
            <a:ext cx="10515600" cy="1325563"/>
          </a:xfrm>
        </p:spPr>
        <p:txBody>
          <a:bodyPr/>
          <a:lstStyle/>
          <a:p>
            <a:r>
              <a:rPr lang="en-US" b="1" dirty="0">
                <a:solidFill>
                  <a:schemeClr val="accent4">
                    <a:lumMod val="50000"/>
                  </a:schemeClr>
                </a:solidFill>
              </a:rPr>
              <a:t>Naïve solution </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7145778-9675-0F46-B938-11570E8BDCA4}"/>
                  </a:ext>
                </a:extLst>
              </p:cNvPr>
              <p:cNvSpPr txBox="1"/>
              <p:nvPr/>
            </p:nvSpPr>
            <p:spPr>
              <a:xfrm>
                <a:off x="7838434" y="3248190"/>
                <a:ext cx="4079770" cy="461665"/>
              </a:xfrm>
              <a:prstGeom prst="rect">
                <a:avLst/>
              </a:prstGeom>
              <a:noFill/>
            </p:spPr>
            <p:txBody>
              <a:bodyPr wrap="square" rtlCol="0">
                <a:spAutoFit/>
              </a:bodyPr>
              <a:lstStyle/>
              <a:p>
                <a:r>
                  <a:rPr lang="en-US" sz="2400" dirty="0">
                    <a:solidFill>
                      <a:srgbClr val="C00000"/>
                    </a:solidFill>
                  </a:rPr>
                  <a:t>Search overhead is </a:t>
                </a:r>
                <a14:m>
                  <m:oMath xmlns:m="http://schemas.openxmlformats.org/officeDocument/2006/math">
                    <m:r>
                      <a:rPr lang="en-US" sz="2400" b="0" i="1" smtClean="0">
                        <a:solidFill>
                          <a:srgbClr val="C00000"/>
                        </a:solidFill>
                        <a:latin typeface="Cambria Math" panose="02040503050406030204" pitchFamily="18" charset="0"/>
                      </a:rPr>
                      <m:t>𝑂</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m:rPr>
                            <m:sty m:val="p"/>
                          </m:rPr>
                          <a:rPr lang="en-US" sz="2400" i="1">
                            <a:solidFill>
                              <a:srgbClr val="C00000"/>
                            </a:solidFill>
                            <a:latin typeface="Cambria Math" panose="02040503050406030204" pitchFamily="18" charset="0"/>
                          </a:rPr>
                          <m:t>d</m:t>
                        </m:r>
                        <m:r>
                          <a:rPr lang="en-US" sz="2400" b="0" i="1" smtClean="0">
                            <a:solidFill>
                              <a:srgbClr val="C00000"/>
                            </a:solidFill>
                            <a:latin typeface="Cambria Math" panose="02040503050406030204" pitchFamily="18" charset="0"/>
                          </a:rPr>
                          <m:t>𝑛</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oMath>
                </a14:m>
                <a:r>
                  <a:rPr lang="en-US" sz="2400" dirty="0">
                    <a:solidFill>
                      <a:srgbClr val="C00000"/>
                    </a:solidFill>
                  </a:rPr>
                  <a:t> !</a:t>
                </a:r>
              </a:p>
            </p:txBody>
          </p:sp>
        </mc:Choice>
        <mc:Fallback xmlns="">
          <p:sp>
            <p:nvSpPr>
              <p:cNvPr id="24" name="TextBox 23">
                <a:extLst>
                  <a:ext uri="{FF2B5EF4-FFF2-40B4-BE49-F238E27FC236}">
                    <a16:creationId xmlns:a16="http://schemas.microsoft.com/office/drawing/2014/main" id="{F7145778-9675-0F46-B938-11570E8BDCA4}"/>
                  </a:ext>
                </a:extLst>
              </p:cNvPr>
              <p:cNvSpPr txBox="1">
                <a:spLocks noRot="1" noChangeAspect="1" noMove="1" noResize="1" noEditPoints="1" noAdjustHandles="1" noChangeArrowheads="1" noChangeShapeType="1" noTextEdit="1"/>
              </p:cNvSpPr>
              <p:nvPr/>
            </p:nvSpPr>
            <p:spPr>
              <a:xfrm>
                <a:off x="7838434" y="3248190"/>
                <a:ext cx="4079770" cy="461665"/>
              </a:xfrm>
              <a:prstGeom prst="rect">
                <a:avLst/>
              </a:prstGeom>
              <a:blipFill>
                <a:blip r:embed="rId3"/>
                <a:stretch>
                  <a:fillRect l="-2484" t="-7895" b="-26316"/>
                </a:stretch>
              </a:blipFill>
            </p:spPr>
            <p:txBody>
              <a:bodyPr/>
              <a:lstStyle/>
              <a:p>
                <a:r>
                  <a:rPr lang="en-US">
                    <a:noFill/>
                  </a:rPr>
                  <a:t> </a:t>
                </a:r>
              </a:p>
            </p:txBody>
          </p:sp>
        </mc:Fallback>
      </mc:AlternateContent>
      <p:sp>
        <p:nvSpPr>
          <p:cNvPr id="30" name="AutoShape 2" descr="How does Spotify&amp;#39;s recommendation system work?">
            <a:extLst>
              <a:ext uri="{FF2B5EF4-FFF2-40B4-BE49-F238E27FC236}">
                <a16:creationId xmlns:a16="http://schemas.microsoft.com/office/drawing/2014/main" id="{B3748315-D693-D343-BD93-0F91B38A78E7}"/>
              </a:ext>
            </a:extLst>
          </p:cNvPr>
          <p:cNvSpPr>
            <a:spLocks noChangeAspect="1" noChangeArrowheads="1"/>
          </p:cNvSpPr>
          <p:nvPr/>
        </p:nvSpPr>
        <p:spPr bwMode="auto">
          <a:xfrm>
            <a:off x="3595815" y="38339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1" name="Straight Arrow Connector 30">
            <a:extLst>
              <a:ext uri="{FF2B5EF4-FFF2-40B4-BE49-F238E27FC236}">
                <a16:creationId xmlns:a16="http://schemas.microsoft.com/office/drawing/2014/main" id="{E69E25A9-32F5-F14B-86D2-6CB794CCFE5A}"/>
              </a:ext>
            </a:extLst>
          </p:cNvPr>
          <p:cNvCxnSpPr/>
          <p:nvPr/>
        </p:nvCxnSpPr>
        <p:spPr>
          <a:xfrm>
            <a:off x="799938" y="5419756"/>
            <a:ext cx="68914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477B8F3-7698-914C-AD26-0D6FA8DB6098}"/>
              </a:ext>
            </a:extLst>
          </p:cNvPr>
          <p:cNvCxnSpPr/>
          <p:nvPr/>
        </p:nvCxnSpPr>
        <p:spPr>
          <a:xfrm flipV="1">
            <a:off x="1383996" y="1538289"/>
            <a:ext cx="0" cy="45845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67889FA-1E53-6D42-B332-53AFE6646CD6}"/>
              </a:ext>
            </a:extLst>
          </p:cNvPr>
          <p:cNvSpPr/>
          <p:nvPr/>
        </p:nvSpPr>
        <p:spPr>
          <a:xfrm>
            <a:off x="1482810" y="259623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41657C6-B8C8-5347-A487-0C8F2D6DDB3D}"/>
              </a:ext>
            </a:extLst>
          </p:cNvPr>
          <p:cNvSpPr/>
          <p:nvPr/>
        </p:nvSpPr>
        <p:spPr>
          <a:xfrm>
            <a:off x="2747319" y="318010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23193-F42F-9C4D-826A-B10484B450B5}"/>
              </a:ext>
            </a:extLst>
          </p:cNvPr>
          <p:cNvSpPr/>
          <p:nvPr/>
        </p:nvSpPr>
        <p:spPr>
          <a:xfrm>
            <a:off x="2755522" y="239075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F15D579-CB2F-0945-96B2-285771F834DA}"/>
              </a:ext>
            </a:extLst>
          </p:cNvPr>
          <p:cNvSpPr/>
          <p:nvPr/>
        </p:nvSpPr>
        <p:spPr>
          <a:xfrm>
            <a:off x="2125321" y="368776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3E96E86-53A7-364B-BFE7-30D8410D65BF}"/>
              </a:ext>
            </a:extLst>
          </p:cNvPr>
          <p:cNvSpPr/>
          <p:nvPr/>
        </p:nvSpPr>
        <p:spPr>
          <a:xfrm>
            <a:off x="2236512" y="2929812"/>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D2D4014-744B-9543-82AE-9ABDD4E90E63}"/>
              </a:ext>
            </a:extLst>
          </p:cNvPr>
          <p:cNvSpPr/>
          <p:nvPr/>
        </p:nvSpPr>
        <p:spPr>
          <a:xfrm>
            <a:off x="2514480" y="412545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1178E09-656B-4548-ABD5-4D2B89CDCDC8}"/>
              </a:ext>
            </a:extLst>
          </p:cNvPr>
          <p:cNvSpPr/>
          <p:nvPr/>
        </p:nvSpPr>
        <p:spPr>
          <a:xfrm>
            <a:off x="1392235" y="3402510"/>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467744E-1936-6F48-B253-ED59FCFA3ABD}"/>
              </a:ext>
            </a:extLst>
          </p:cNvPr>
          <p:cNvSpPr/>
          <p:nvPr/>
        </p:nvSpPr>
        <p:spPr>
          <a:xfrm>
            <a:off x="3377571" y="2567347"/>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6CD5CE1-D963-2C43-ADE4-86FEBCEF2F95}"/>
              </a:ext>
            </a:extLst>
          </p:cNvPr>
          <p:cNvSpPr/>
          <p:nvPr/>
        </p:nvSpPr>
        <p:spPr>
          <a:xfrm>
            <a:off x="3155189" y="482052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9F9DDCD-71DA-DA40-9A11-2C81BA1B3EDA}"/>
              </a:ext>
            </a:extLst>
          </p:cNvPr>
          <p:cNvSpPr/>
          <p:nvPr/>
        </p:nvSpPr>
        <p:spPr>
          <a:xfrm>
            <a:off x="1806224" y="491725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D326BB5-1761-6A45-A785-C27E35EE95D4}"/>
              </a:ext>
            </a:extLst>
          </p:cNvPr>
          <p:cNvSpPr/>
          <p:nvPr/>
        </p:nvSpPr>
        <p:spPr>
          <a:xfrm>
            <a:off x="2636128" y="4599126"/>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7032691-78FA-6945-897B-4B4F72C69C73}"/>
              </a:ext>
            </a:extLst>
          </p:cNvPr>
          <p:cNvSpPr/>
          <p:nvPr/>
        </p:nvSpPr>
        <p:spPr>
          <a:xfrm>
            <a:off x="5356634" y="315121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03C2A44-478C-C74D-9DF5-7DFE9AFBA544}"/>
              </a:ext>
            </a:extLst>
          </p:cNvPr>
          <p:cNvSpPr/>
          <p:nvPr/>
        </p:nvSpPr>
        <p:spPr>
          <a:xfrm>
            <a:off x="4920109" y="3566674"/>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E2DED9A-554C-DE45-84FC-134AF5BFC5B3}"/>
              </a:ext>
            </a:extLst>
          </p:cNvPr>
          <p:cNvSpPr/>
          <p:nvPr/>
        </p:nvSpPr>
        <p:spPr>
          <a:xfrm>
            <a:off x="4808918" y="1513279"/>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15F040C-35AB-FF42-B4F1-5A88B7A323C9}"/>
              </a:ext>
            </a:extLst>
          </p:cNvPr>
          <p:cNvSpPr/>
          <p:nvPr/>
        </p:nvSpPr>
        <p:spPr>
          <a:xfrm>
            <a:off x="5568857" y="4236661"/>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7365A43-0B23-D94F-9946-3FEE1B681510}"/>
              </a:ext>
            </a:extLst>
          </p:cNvPr>
          <p:cNvSpPr/>
          <p:nvPr/>
        </p:nvSpPr>
        <p:spPr>
          <a:xfrm>
            <a:off x="5614245" y="374357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EB4BD6-74DC-9745-9012-5F27374D91DA}"/>
              </a:ext>
            </a:extLst>
          </p:cNvPr>
          <p:cNvSpPr/>
          <p:nvPr/>
        </p:nvSpPr>
        <p:spPr>
          <a:xfrm>
            <a:off x="4965497" y="4412338"/>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6341A2D-C344-1C45-B7A7-832548617353}"/>
              </a:ext>
            </a:extLst>
          </p:cNvPr>
          <p:cNvSpPr/>
          <p:nvPr/>
        </p:nvSpPr>
        <p:spPr>
          <a:xfrm>
            <a:off x="6154733" y="4830815"/>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178873A1-BE49-CC46-A05F-CD17A419E17A}"/>
              </a:ext>
            </a:extLst>
          </p:cNvPr>
          <p:cNvSpPr/>
          <p:nvPr/>
        </p:nvSpPr>
        <p:spPr>
          <a:xfrm>
            <a:off x="4023283" y="3062543"/>
            <a:ext cx="222382" cy="222410"/>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FA52C87-C384-BF49-A387-CCEEAA4165DF}"/>
              </a:ext>
            </a:extLst>
          </p:cNvPr>
          <p:cNvGrpSpPr/>
          <p:nvPr/>
        </p:nvGrpSpPr>
        <p:grpSpPr>
          <a:xfrm>
            <a:off x="3674020" y="2156185"/>
            <a:ext cx="479989" cy="598580"/>
            <a:chOff x="3674020" y="2329182"/>
            <a:chExt cx="479989" cy="598580"/>
          </a:xfrm>
        </p:grpSpPr>
        <p:cxnSp>
          <p:nvCxnSpPr>
            <p:cNvPr id="64" name="Straight Connector 63">
              <a:extLst>
                <a:ext uri="{FF2B5EF4-FFF2-40B4-BE49-F238E27FC236}">
                  <a16:creationId xmlns:a16="http://schemas.microsoft.com/office/drawing/2014/main" id="{E800C928-8943-E24D-A505-ADB57D4C7C1B}"/>
                </a:ext>
              </a:extLst>
            </p:cNvPr>
            <p:cNvCxnSpPr>
              <a:cxnSpLocks/>
            </p:cNvCxnSpPr>
            <p:nvPr/>
          </p:nvCxnSpPr>
          <p:spPr>
            <a:xfrm>
              <a:off x="3755593" y="2339471"/>
              <a:ext cx="304842" cy="22241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1D9DA9-423F-D64C-9A2A-B150EA94FD62}"/>
                </a:ext>
              </a:extLst>
            </p:cNvPr>
            <p:cNvCxnSpPr>
              <a:cxnSpLocks/>
            </p:cNvCxnSpPr>
            <p:nvPr/>
          </p:nvCxnSpPr>
          <p:spPr>
            <a:xfrm flipV="1">
              <a:off x="3755593" y="2329182"/>
              <a:ext cx="267771" cy="23269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2D1A081-B4FC-4948-8213-56564C0D2CDC}"/>
                    </a:ext>
                  </a:extLst>
                </p:cNvPr>
                <p:cNvSpPr txBox="1"/>
                <p:nvPr/>
              </p:nvSpPr>
              <p:spPr>
                <a:xfrm>
                  <a:off x="3674020" y="2466097"/>
                  <a:ext cx="47998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𝒒</m:t>
                        </m:r>
                      </m:oMath>
                    </m:oMathPara>
                  </a14:m>
                  <a:endParaRPr lang="en-US" sz="2400" b="1" dirty="0"/>
                </a:p>
              </p:txBody>
            </p:sp>
          </mc:Choice>
          <mc:Fallback xmlns="">
            <p:sp>
              <p:nvSpPr>
                <p:cNvPr id="66" name="TextBox 65">
                  <a:extLst>
                    <a:ext uri="{FF2B5EF4-FFF2-40B4-BE49-F238E27FC236}">
                      <a16:creationId xmlns:a16="http://schemas.microsoft.com/office/drawing/2014/main" id="{42D1A081-B4FC-4948-8213-56564C0D2CDC}"/>
                    </a:ext>
                  </a:extLst>
                </p:cNvPr>
                <p:cNvSpPr txBox="1">
                  <a:spLocks noRot="1" noChangeAspect="1" noMove="1" noResize="1" noEditPoints="1" noAdjustHandles="1" noChangeArrowheads="1" noChangeShapeType="1" noTextEdit="1"/>
                </p:cNvSpPr>
                <p:nvPr/>
              </p:nvSpPr>
              <p:spPr>
                <a:xfrm>
                  <a:off x="3674020" y="2466097"/>
                  <a:ext cx="479989" cy="461665"/>
                </a:xfrm>
                <a:prstGeom prst="rect">
                  <a:avLst/>
                </a:prstGeom>
                <a:blipFill>
                  <a:blip r:embed="rId4"/>
                  <a:stretch>
                    <a:fillRect b="-10811"/>
                  </a:stretch>
                </a:blipFill>
              </p:spPr>
              <p:txBody>
                <a:bodyPr/>
                <a:lstStyle/>
                <a:p>
                  <a:r>
                    <a:rPr lang="en-US">
                      <a:noFill/>
                    </a:rPr>
                    <a:t> </a:t>
                  </a:r>
                </a:p>
              </p:txBody>
            </p:sp>
          </mc:Fallback>
        </mc:AlternateContent>
      </p:grpSp>
      <p:cxnSp>
        <p:nvCxnSpPr>
          <p:cNvPr id="5" name="Curved Connector 4">
            <a:extLst>
              <a:ext uri="{FF2B5EF4-FFF2-40B4-BE49-F238E27FC236}">
                <a16:creationId xmlns:a16="http://schemas.microsoft.com/office/drawing/2014/main" id="{74FF27EE-BA00-5446-A0B8-C000F4DA3FD1}"/>
              </a:ext>
            </a:extLst>
          </p:cNvPr>
          <p:cNvCxnSpPr>
            <a:cxnSpLocks/>
            <a:endCxn id="40" idx="1"/>
          </p:cNvCxnSpPr>
          <p:nvPr/>
        </p:nvCxnSpPr>
        <p:spPr>
          <a:xfrm rot="10800000" flipV="1">
            <a:off x="3410138" y="2318072"/>
            <a:ext cx="308384" cy="281846"/>
          </a:xfrm>
          <a:prstGeom prst="curvedConnector2">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AFBF0A08-C866-8448-AC4F-58A05F002537}"/>
              </a:ext>
            </a:extLst>
          </p:cNvPr>
          <p:cNvCxnSpPr>
            <a:cxnSpLocks/>
            <a:endCxn id="44" idx="0"/>
          </p:cNvCxnSpPr>
          <p:nvPr/>
        </p:nvCxnSpPr>
        <p:spPr>
          <a:xfrm>
            <a:off x="4023283" y="2274056"/>
            <a:ext cx="1444542" cy="877155"/>
          </a:xfrm>
          <a:prstGeom prst="curvedConnector2">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C4B731B5-394A-C042-9D25-43D1EB08F575}"/>
              </a:ext>
            </a:extLst>
          </p:cNvPr>
          <p:cNvCxnSpPr>
            <a:cxnSpLocks/>
          </p:cNvCxnSpPr>
          <p:nvPr/>
        </p:nvCxnSpPr>
        <p:spPr>
          <a:xfrm rot="16200000" flipH="1" flipV="1">
            <a:off x="3316821" y="1731778"/>
            <a:ext cx="97657" cy="1047302"/>
          </a:xfrm>
          <a:prstGeom prst="curvedConnector3">
            <a:avLst>
              <a:gd name="adj1" fmla="val -234085"/>
            </a:avLst>
          </a:prstGeom>
          <a:ln w="25400">
            <a:tailEnd type="triangle"/>
          </a:ln>
        </p:spPr>
        <p:style>
          <a:lnRef idx="3">
            <a:schemeClr val="accent4"/>
          </a:lnRef>
          <a:fillRef idx="0">
            <a:schemeClr val="accent4"/>
          </a:fillRef>
          <a:effectRef idx="2">
            <a:schemeClr val="accent4"/>
          </a:effectRef>
          <a:fontRef idx="minor">
            <a:schemeClr val="tx1"/>
          </a:fontRef>
        </p:style>
      </p:cxnSp>
      <p:cxnSp>
        <p:nvCxnSpPr>
          <p:cNvPr id="67" name="Curved Connector 66">
            <a:extLst>
              <a:ext uri="{FF2B5EF4-FFF2-40B4-BE49-F238E27FC236}">
                <a16:creationId xmlns:a16="http://schemas.microsoft.com/office/drawing/2014/main" id="{314BD98A-58E6-B845-B74B-1FC6D198E0BE}"/>
              </a:ext>
            </a:extLst>
          </p:cNvPr>
          <p:cNvCxnSpPr>
            <a:cxnSpLocks/>
            <a:endCxn id="46" idx="4"/>
          </p:cNvCxnSpPr>
          <p:nvPr/>
        </p:nvCxnSpPr>
        <p:spPr>
          <a:xfrm flipV="1">
            <a:off x="4042676" y="1735689"/>
            <a:ext cx="877433" cy="468725"/>
          </a:xfrm>
          <a:prstGeom prst="curvedConnector2">
            <a:avLst/>
          </a:prstGeom>
          <a:ln w="25400">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A500836-2FBD-364E-8F3D-EB56DDD5A311}"/>
                  </a:ext>
                </a:extLst>
              </p:cNvPr>
              <p:cNvSpPr txBox="1"/>
              <p:nvPr/>
            </p:nvSpPr>
            <p:spPr>
              <a:xfrm>
                <a:off x="5549215" y="3021129"/>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77" name="TextBox 76">
                <a:extLst>
                  <a:ext uri="{FF2B5EF4-FFF2-40B4-BE49-F238E27FC236}">
                    <a16:creationId xmlns:a16="http://schemas.microsoft.com/office/drawing/2014/main" id="{7A500836-2FBD-364E-8F3D-EB56DDD5A311}"/>
                  </a:ext>
                </a:extLst>
              </p:cNvPr>
              <p:cNvSpPr txBox="1">
                <a:spLocks noRot="1" noChangeAspect="1" noMove="1" noResize="1" noEditPoints="1" noAdjustHandles="1" noChangeArrowheads="1" noChangeShapeType="1" noTextEdit="1"/>
              </p:cNvSpPr>
              <p:nvPr/>
            </p:nvSpPr>
            <p:spPr>
              <a:xfrm>
                <a:off x="5549215" y="3021129"/>
                <a:ext cx="546785" cy="461665"/>
              </a:xfrm>
              <a:prstGeom prst="rect">
                <a:avLst/>
              </a:prstGeom>
              <a:blipFill>
                <a:blip r:embed="rId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DD7724E-D9A7-5D41-91F0-D4EF7FEC8E07}"/>
                  </a:ext>
                </a:extLst>
              </p:cNvPr>
              <p:cNvSpPr txBox="1"/>
              <p:nvPr/>
            </p:nvSpPr>
            <p:spPr>
              <a:xfrm>
                <a:off x="3507954" y="2579318"/>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3</m:t>
                          </m:r>
                        </m:sub>
                      </m:sSub>
                    </m:oMath>
                  </m:oMathPara>
                </a14:m>
                <a:endParaRPr lang="en-US" sz="2400" dirty="0"/>
              </a:p>
            </p:txBody>
          </p:sp>
        </mc:Choice>
        <mc:Fallback xmlns="">
          <p:sp>
            <p:nvSpPr>
              <p:cNvPr id="82" name="TextBox 81">
                <a:extLst>
                  <a:ext uri="{FF2B5EF4-FFF2-40B4-BE49-F238E27FC236}">
                    <a16:creationId xmlns:a16="http://schemas.microsoft.com/office/drawing/2014/main" id="{9DD7724E-D9A7-5D41-91F0-D4EF7FEC8E07}"/>
                  </a:ext>
                </a:extLst>
              </p:cNvPr>
              <p:cNvSpPr txBox="1">
                <a:spLocks noRot="1" noChangeAspect="1" noMove="1" noResize="1" noEditPoints="1" noAdjustHandles="1" noChangeArrowheads="1" noChangeShapeType="1" noTextEdit="1"/>
              </p:cNvSpPr>
              <p:nvPr/>
            </p:nvSpPr>
            <p:spPr>
              <a:xfrm>
                <a:off x="3507954" y="2579318"/>
                <a:ext cx="546785" cy="461665"/>
              </a:xfrm>
              <a:prstGeom prst="rect">
                <a:avLst/>
              </a:prstGeom>
              <a:blipFill>
                <a:blip r:embed="rId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58EE41-2773-0747-B73D-32554B96ACA1}"/>
                  </a:ext>
                </a:extLst>
              </p:cNvPr>
              <p:cNvSpPr txBox="1"/>
              <p:nvPr/>
            </p:nvSpPr>
            <p:spPr>
              <a:xfrm>
                <a:off x="2120581" y="2169037"/>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oMath>
                  </m:oMathPara>
                </a14:m>
                <a:endParaRPr lang="en-US" sz="2400" dirty="0"/>
              </a:p>
            </p:txBody>
          </p:sp>
        </mc:Choice>
        <mc:Fallback xmlns="">
          <p:sp>
            <p:nvSpPr>
              <p:cNvPr id="83" name="TextBox 82">
                <a:extLst>
                  <a:ext uri="{FF2B5EF4-FFF2-40B4-BE49-F238E27FC236}">
                    <a16:creationId xmlns:a16="http://schemas.microsoft.com/office/drawing/2014/main" id="{6458EE41-2773-0747-B73D-32554B96ACA1}"/>
                  </a:ext>
                </a:extLst>
              </p:cNvPr>
              <p:cNvSpPr txBox="1">
                <a:spLocks noRot="1" noChangeAspect="1" noMove="1" noResize="1" noEditPoints="1" noAdjustHandles="1" noChangeArrowheads="1" noChangeShapeType="1" noTextEdit="1"/>
              </p:cNvSpPr>
              <p:nvPr/>
            </p:nvSpPr>
            <p:spPr>
              <a:xfrm>
                <a:off x="2120581" y="2169037"/>
                <a:ext cx="546785" cy="461665"/>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0478A25-36AA-5B4D-B986-25D1AC28B202}"/>
                  </a:ext>
                </a:extLst>
              </p:cNvPr>
              <p:cNvSpPr txBox="1"/>
              <p:nvPr/>
            </p:nvSpPr>
            <p:spPr>
              <a:xfrm>
                <a:off x="5022072" y="1332048"/>
                <a:ext cx="54678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oMath>
                  </m:oMathPara>
                </a14:m>
                <a:endParaRPr lang="en-US" sz="2400" dirty="0"/>
              </a:p>
            </p:txBody>
          </p:sp>
        </mc:Choice>
        <mc:Fallback xmlns="">
          <p:sp>
            <p:nvSpPr>
              <p:cNvPr id="84" name="TextBox 83">
                <a:extLst>
                  <a:ext uri="{FF2B5EF4-FFF2-40B4-BE49-F238E27FC236}">
                    <a16:creationId xmlns:a16="http://schemas.microsoft.com/office/drawing/2014/main" id="{B0478A25-36AA-5B4D-B986-25D1AC28B202}"/>
                  </a:ext>
                </a:extLst>
              </p:cNvPr>
              <p:cNvSpPr txBox="1">
                <a:spLocks noRot="1" noChangeAspect="1" noMove="1" noResize="1" noEditPoints="1" noAdjustHandles="1" noChangeArrowheads="1" noChangeShapeType="1" noTextEdit="1"/>
              </p:cNvSpPr>
              <p:nvPr/>
            </p:nvSpPr>
            <p:spPr>
              <a:xfrm>
                <a:off x="5022072" y="1332048"/>
                <a:ext cx="546785" cy="461665"/>
              </a:xfrm>
              <a:prstGeom prst="rect">
                <a:avLst/>
              </a:prstGeom>
              <a:blipFill>
                <a:blip r:embed="rId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00803259-8E87-4B41-869C-B21B26A03831}"/>
                  </a:ext>
                </a:extLst>
              </p:cNvPr>
              <p:cNvSpPr>
                <a:spLocks noGrp="1"/>
              </p:cNvSpPr>
              <p:nvPr>
                <p:ph idx="1"/>
              </p:nvPr>
            </p:nvSpPr>
            <p:spPr>
              <a:xfrm>
                <a:off x="2028606" y="5567896"/>
                <a:ext cx="9372993" cy="879399"/>
              </a:xfrm>
            </p:spPr>
            <p:txBody>
              <a:bodyPr>
                <a:noAutofit/>
              </a:bodyPr>
              <a:lstStyle/>
              <a:p>
                <a:r>
                  <a:rPr lang="en-HK" sz="2400" dirty="0"/>
                  <a:t>It is known how</a:t>
                </a:r>
                <a:r>
                  <a:rPr lang="zh-CN" altLang="en-US" sz="2400" dirty="0"/>
                  <a:t> </a:t>
                </a:r>
                <a:r>
                  <a:rPr lang="en-US" altLang="zh-CN" sz="2400" dirty="0"/>
                  <a:t>to</a:t>
                </a:r>
                <a:r>
                  <a:rPr lang="en-HK" sz="2400" dirty="0"/>
                  <a:t> construct data structures with </a:t>
                </a:r>
                <a14:m>
                  <m:oMath xmlns:m="http://schemas.openxmlformats.org/officeDocument/2006/math">
                    <m:r>
                      <a:rPr lang="en-US" sz="2400" b="0" i="1" smtClean="0">
                        <a:latin typeface="Cambria Math" panose="02040503050406030204" pitchFamily="18" charset="0"/>
                      </a:rPr>
                      <m:t>𝑂</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𝑑</m:t>
                            </m:r>
                          </m:e>
                          <m:sup>
                            <m:r>
                              <a:rPr lang="en-US" sz="2400" b="0" i="1" smtClean="0">
                                <a:latin typeface="Cambria Math" panose="02040503050406030204" pitchFamily="18" charset="0"/>
                              </a:rPr>
                              <m:t>𝑂</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𝑛</m:t>
                            </m:r>
                          </m:e>
                        </m:func>
                      </m:e>
                    </m:d>
                  </m:oMath>
                </a14:m>
                <a:r>
                  <a:rPr lang="en-HK" sz="2400" dirty="0"/>
                  <a:t> query time, but using </a:t>
                </a:r>
                <a14:m>
                  <m:oMath xmlns:m="http://schemas.openxmlformats.org/officeDocument/2006/math">
                    <m:sSup>
                      <m:sSupPr>
                        <m:ctrlPr>
                          <a:rPr lang="en-HK" sz="2400" b="1" i="1" smtClean="0">
                            <a:solidFill>
                              <a:srgbClr val="C00000"/>
                            </a:solidFill>
                            <a:latin typeface="Cambria Math" panose="02040503050406030204" pitchFamily="18" charset="0"/>
                          </a:rPr>
                        </m:ctrlPr>
                      </m:sSupPr>
                      <m:e>
                        <m:r>
                          <a:rPr lang="en-US" sz="2400" b="1" i="1" smtClean="0">
                            <a:solidFill>
                              <a:srgbClr val="C00000"/>
                            </a:solidFill>
                            <a:latin typeface="Cambria Math" panose="02040503050406030204" pitchFamily="18" charset="0"/>
                          </a:rPr>
                          <m:t>𝒏</m:t>
                        </m:r>
                      </m:e>
                      <m:sup>
                        <m:r>
                          <a:rPr lang="en-US" sz="2400" b="1" i="1" smtClean="0">
                            <a:solidFill>
                              <a:srgbClr val="C00000"/>
                            </a:solidFill>
                            <a:latin typeface="Cambria Math" panose="02040503050406030204" pitchFamily="18" charset="0"/>
                          </a:rPr>
                          <m:t>𝑶</m:t>
                        </m:r>
                        <m:d>
                          <m:dPr>
                            <m:ctrlPr>
                              <a:rPr lang="en-US" sz="2400" b="1" i="1" smtClean="0">
                                <a:solidFill>
                                  <a:srgbClr val="C00000"/>
                                </a:solidFill>
                                <a:latin typeface="Cambria Math" panose="02040503050406030204" pitchFamily="18" charset="0"/>
                              </a:rPr>
                            </m:ctrlPr>
                          </m:dPr>
                          <m:e>
                            <m:r>
                              <a:rPr lang="en-US" sz="2400" b="1" i="1" smtClean="0">
                                <a:solidFill>
                                  <a:srgbClr val="C00000"/>
                                </a:solidFill>
                                <a:latin typeface="Cambria Math" panose="02040503050406030204" pitchFamily="18" charset="0"/>
                              </a:rPr>
                              <m:t>𝒅</m:t>
                            </m:r>
                          </m:e>
                        </m:d>
                      </m:sup>
                    </m:sSup>
                  </m:oMath>
                </a14:m>
                <a:r>
                  <a:rPr lang="en-HK" sz="2400" dirty="0"/>
                  <a:t> space</a:t>
                </a:r>
                <a:r>
                  <a:rPr lang="en-HK" sz="2400" baseline="30000" dirty="0"/>
                  <a:t>[1]</a:t>
                </a:r>
                <a:r>
                  <a:rPr lang="en-HK" sz="2400" dirty="0"/>
                  <a:t>.</a:t>
                </a:r>
              </a:p>
            </p:txBody>
          </p:sp>
        </mc:Choice>
        <mc:Fallback xmlns="">
          <p:sp>
            <p:nvSpPr>
              <p:cNvPr id="50" name="Content Placeholder 2">
                <a:extLst>
                  <a:ext uri="{FF2B5EF4-FFF2-40B4-BE49-F238E27FC236}">
                    <a16:creationId xmlns:a16="http://schemas.microsoft.com/office/drawing/2014/main" id="{00803259-8E87-4B41-869C-B21B26A03831}"/>
                  </a:ext>
                </a:extLst>
              </p:cNvPr>
              <p:cNvSpPr>
                <a:spLocks noGrp="1" noRot="1" noChangeAspect="1" noMove="1" noResize="1" noEditPoints="1" noAdjustHandles="1" noChangeArrowheads="1" noChangeShapeType="1" noTextEdit="1"/>
              </p:cNvSpPr>
              <p:nvPr>
                <p:ph idx="1"/>
              </p:nvPr>
            </p:nvSpPr>
            <p:spPr>
              <a:xfrm>
                <a:off x="2028606" y="5567896"/>
                <a:ext cx="9372993" cy="879399"/>
              </a:xfrm>
              <a:blipFill>
                <a:blip r:embed="rId9"/>
                <a:stretch>
                  <a:fillRect l="-812" t="-5714" b="-8571"/>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330E8D36-552F-C94B-B19A-F110A4BA7FD6}"/>
              </a:ext>
            </a:extLst>
          </p:cNvPr>
          <p:cNvSpPr txBox="1"/>
          <p:nvPr/>
        </p:nvSpPr>
        <p:spPr>
          <a:xfrm>
            <a:off x="895136" y="6491385"/>
            <a:ext cx="10401728" cy="307777"/>
          </a:xfrm>
          <a:prstGeom prst="rect">
            <a:avLst/>
          </a:prstGeom>
          <a:noFill/>
        </p:spPr>
        <p:txBody>
          <a:bodyPr wrap="square" rtlCol="0">
            <a:spAutoFit/>
          </a:bodyPr>
          <a:lstStyle/>
          <a:p>
            <a:r>
              <a:rPr lang="en-HK" sz="1400" dirty="0"/>
              <a:t>[1] Stefan </a:t>
            </a:r>
            <a:r>
              <a:rPr lang="en-HK" sz="1400" dirty="0" err="1"/>
              <a:t>Meiser</a:t>
            </a:r>
            <a:r>
              <a:rPr lang="en-HK" sz="1400" dirty="0"/>
              <a:t>. Point location in arrangements of hyperplanes. Information and Computation, 106(2):286–303, 1993.</a:t>
            </a:r>
          </a:p>
        </p:txBody>
      </p:sp>
    </p:spTree>
    <p:extLst>
      <p:ext uri="{BB962C8B-B14F-4D97-AF65-F5344CB8AC3E}">
        <p14:creationId xmlns:p14="http://schemas.microsoft.com/office/powerpoint/2010/main" val="588875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2144</TotalTime>
  <Words>2567</Words>
  <Application>Microsoft Macintosh PowerPoint</Application>
  <PresentationFormat>Widescreen</PresentationFormat>
  <Paragraphs>406</Paragraphs>
  <Slides>39</Slides>
  <Notes>37</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Cambria Math</vt:lpstr>
      <vt:lpstr>Times New Roman</vt:lpstr>
      <vt:lpstr>Wingdings</vt:lpstr>
      <vt:lpstr>Office Theme</vt:lpstr>
      <vt:lpstr>Similarity Search over High-Dimensional Data</vt:lpstr>
      <vt:lpstr>Outline</vt:lpstr>
      <vt:lpstr>Problem definition</vt:lpstr>
      <vt:lpstr>Problem definition</vt:lpstr>
      <vt:lpstr>Similarity search</vt:lpstr>
      <vt:lpstr>Naïve solution </vt:lpstr>
      <vt:lpstr>Naïve solution </vt:lpstr>
      <vt:lpstr>Naïve solution </vt:lpstr>
      <vt:lpstr>Naïve solution </vt:lpstr>
      <vt:lpstr>Naïve solution </vt:lpstr>
      <vt:lpstr>Approximate nearest neighbour</vt:lpstr>
      <vt:lpstr>Approximate nearest neighbour</vt:lpstr>
      <vt:lpstr>Design challenges</vt:lpstr>
      <vt:lpstr>Challenge 1 – Curse of dimensionality</vt:lpstr>
      <vt:lpstr>Challenge 2 – Massive database</vt:lpstr>
      <vt:lpstr>Approximate nearest neighbour</vt:lpstr>
      <vt:lpstr>Existing work</vt:lpstr>
      <vt:lpstr>Locality-sensitive hashing (LSH)</vt:lpstr>
      <vt:lpstr>Research direction 1 - reduce false negatives</vt:lpstr>
      <vt:lpstr>Research Direction 2 – improve search efficiency</vt:lpstr>
      <vt:lpstr>Encoding</vt:lpstr>
      <vt:lpstr>Learning to hash</vt:lpstr>
      <vt:lpstr>Research direction 3 - reduce dimensionality  of Hamming cube</vt:lpstr>
      <vt:lpstr>Research direction 3 - reduce dimensionality  of Hamming cube</vt:lpstr>
      <vt:lpstr>Product quantization</vt:lpstr>
      <vt:lpstr>Product quantization</vt:lpstr>
      <vt:lpstr>Tree</vt:lpstr>
      <vt:lpstr>Tree</vt:lpstr>
      <vt:lpstr>Tree</vt:lpstr>
      <vt:lpstr>Research direction 4 – improve search efficiency</vt:lpstr>
      <vt:lpstr>Graph based approach</vt:lpstr>
      <vt:lpstr>Privacy-preserving ANN</vt:lpstr>
      <vt:lpstr>Searchable encryption based approaches</vt:lpstr>
      <vt:lpstr>Research direction 5 – leakage abuse attacks</vt:lpstr>
      <vt:lpstr>Research direction 6 – security enhancement</vt:lpstr>
      <vt:lpstr>Research direction 5 – security enhancement</vt:lpstr>
      <vt:lpstr>Research direction 6 – performance improvement</vt:lpstr>
      <vt:lpstr>Research direction 6 – performance improvement</vt:lpstr>
      <vt:lpstr>Open source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Similarity Search over High-Dimensional Data</dc:title>
  <dc:creator>Microsoft Office User</dc:creator>
  <cp:lastModifiedBy>Microsoft Office User</cp:lastModifiedBy>
  <cp:revision>16</cp:revision>
  <dcterms:created xsi:type="dcterms:W3CDTF">2021-10-19T03:29:35Z</dcterms:created>
  <dcterms:modified xsi:type="dcterms:W3CDTF">2021-10-21T10:06:30Z</dcterms:modified>
</cp:coreProperties>
</file>